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67"/>
  </p:notesMasterIdLst>
  <p:sldIdLst>
    <p:sldId id="256" r:id="rId2"/>
    <p:sldId id="358" r:id="rId3"/>
    <p:sldId id="268" r:id="rId4"/>
    <p:sldId id="266" r:id="rId5"/>
    <p:sldId id="267" r:id="rId6"/>
    <p:sldId id="269" r:id="rId7"/>
    <p:sldId id="272" r:id="rId8"/>
    <p:sldId id="271" r:id="rId9"/>
    <p:sldId id="324" r:id="rId10"/>
    <p:sldId id="285" r:id="rId11"/>
    <p:sldId id="360" r:id="rId12"/>
    <p:sldId id="275" r:id="rId13"/>
    <p:sldId id="276" r:id="rId14"/>
    <p:sldId id="280" r:id="rId15"/>
    <p:sldId id="328" r:id="rId16"/>
    <p:sldId id="284" r:id="rId17"/>
    <p:sldId id="327" r:id="rId18"/>
    <p:sldId id="343" r:id="rId19"/>
    <p:sldId id="282" r:id="rId20"/>
    <p:sldId id="342" r:id="rId21"/>
    <p:sldId id="283" r:id="rId22"/>
    <p:sldId id="281" r:id="rId23"/>
    <p:sldId id="286" r:id="rId24"/>
    <p:sldId id="351" r:id="rId25"/>
    <p:sldId id="305" r:id="rId26"/>
    <p:sldId id="350" r:id="rId27"/>
    <p:sldId id="294" r:id="rId28"/>
    <p:sldId id="352" r:id="rId29"/>
    <p:sldId id="353" r:id="rId30"/>
    <p:sldId id="313" r:id="rId31"/>
    <p:sldId id="301" r:id="rId32"/>
    <p:sldId id="359" r:id="rId33"/>
    <p:sldId id="354" r:id="rId34"/>
    <p:sldId id="355" r:id="rId35"/>
    <p:sldId id="317" r:id="rId36"/>
    <p:sldId id="303" r:id="rId37"/>
    <p:sldId id="315" r:id="rId38"/>
    <p:sldId id="316" r:id="rId39"/>
    <p:sldId id="290" r:id="rId40"/>
    <p:sldId id="348" r:id="rId41"/>
    <p:sldId id="306" r:id="rId42"/>
    <p:sldId id="331" r:id="rId43"/>
    <p:sldId id="330" r:id="rId44"/>
    <p:sldId id="307" r:id="rId45"/>
    <p:sldId id="308" r:id="rId46"/>
    <p:sldId id="329" r:id="rId47"/>
    <p:sldId id="320" r:id="rId48"/>
    <p:sldId id="319" r:id="rId49"/>
    <p:sldId id="347" r:id="rId50"/>
    <p:sldId id="332" r:id="rId51"/>
    <p:sldId id="293" r:id="rId52"/>
    <p:sldId id="357" r:id="rId53"/>
    <p:sldId id="309" r:id="rId54"/>
    <p:sldId id="344" r:id="rId55"/>
    <p:sldId id="335" r:id="rId56"/>
    <p:sldId id="336" r:id="rId57"/>
    <p:sldId id="337" r:id="rId58"/>
    <p:sldId id="338" r:id="rId59"/>
    <p:sldId id="345" r:id="rId60"/>
    <p:sldId id="346" r:id="rId61"/>
    <p:sldId id="333" r:id="rId62"/>
    <p:sldId id="334" r:id="rId63"/>
    <p:sldId id="340" r:id="rId64"/>
    <p:sldId id="311" r:id="rId65"/>
    <p:sldId id="341" r:id="rId6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4001"/>
    <a:srgbClr val="AD6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65" autoAdjust="0"/>
    <p:restoredTop sz="94660"/>
  </p:normalViewPr>
  <p:slideViewPr>
    <p:cSldViewPr>
      <p:cViewPr varScale="1">
        <p:scale>
          <a:sx n="65" d="100"/>
          <a:sy n="65" d="100"/>
        </p:scale>
        <p:origin x="-127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D43DD-4AA1-4E2D-A66F-1952CA5E9CEE}" type="datetimeFigureOut">
              <a:rPr lang="es-MX" smtClean="0"/>
              <a:t>12/10/2017</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5ED81-3058-44A2-8E0E-E48215408CA3}" type="slidenum">
              <a:rPr lang="es-MX" smtClean="0"/>
              <a:t>‹Nº›</a:t>
            </a:fld>
            <a:endParaRPr lang="es-MX"/>
          </a:p>
        </p:txBody>
      </p:sp>
    </p:spTree>
    <p:extLst>
      <p:ext uri="{BB962C8B-B14F-4D97-AF65-F5344CB8AC3E}">
        <p14:creationId xmlns:p14="http://schemas.microsoft.com/office/powerpoint/2010/main" val="45493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25</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34</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35</a:t>
            </a:fld>
            <a:endParaRPr lang="es-MX" dirty="0"/>
          </a:p>
        </p:txBody>
      </p:sp>
    </p:spTree>
    <p:extLst>
      <p:ext uri="{BB962C8B-B14F-4D97-AF65-F5344CB8AC3E}">
        <p14:creationId xmlns:p14="http://schemas.microsoft.com/office/powerpoint/2010/main" val="2085168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36</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37</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38</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41</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42</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43</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44</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45</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26</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46</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47</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48</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49</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50</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51</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52</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53</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54</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55</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27</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56</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57</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58</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59</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60</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61</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62</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63</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64</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65</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28</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29</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30</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31</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32</a:t>
            </a:fld>
            <a:endParaRPr lang="es-MX"/>
          </a:p>
        </p:txBody>
      </p:sp>
    </p:spTree>
    <p:extLst>
      <p:ext uri="{BB962C8B-B14F-4D97-AF65-F5344CB8AC3E}">
        <p14:creationId xmlns:p14="http://schemas.microsoft.com/office/powerpoint/2010/main" val="2085168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595ED81-3058-44A2-8E0E-E48215408CA3}" type="slidenum">
              <a:rPr lang="es-MX" smtClean="0"/>
              <a:t>33</a:t>
            </a:fld>
            <a:endParaRPr lang="es-MX"/>
          </a:p>
        </p:txBody>
      </p:sp>
    </p:spTree>
    <p:extLst>
      <p:ext uri="{BB962C8B-B14F-4D97-AF65-F5344CB8AC3E}">
        <p14:creationId xmlns:p14="http://schemas.microsoft.com/office/powerpoint/2010/main" val="208516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B21FA219-252B-43F3-8011-E19945D2A15A}" type="datetimeFigureOut">
              <a:rPr lang="es-MX" smtClean="0"/>
              <a:t>12/10/2017</a:t>
            </a:fld>
            <a:endParaRPr lang="es-MX"/>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D25A4E40-6DD9-4EED-9A28-87CD59167654}" type="slidenum">
              <a:rPr lang="es-MX" smtClean="0"/>
              <a:t>‹Nº›</a:t>
            </a:fld>
            <a:endParaRPr lang="es-MX"/>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s-MX"/>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21FA219-252B-43F3-8011-E19945D2A15A}" type="datetimeFigureOut">
              <a:rPr lang="es-MX" smtClean="0"/>
              <a:t>12/10/2017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25A4E40-6DD9-4EED-9A28-87CD59167654}"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1FA219-252B-43F3-8011-E19945D2A15A}" type="datetimeFigureOut">
              <a:rPr lang="es-MX" smtClean="0"/>
              <a:t>12/10/2017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D25A4E40-6DD9-4EED-9A28-87CD59167654}"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1FA219-252B-43F3-8011-E19945D2A15A}" type="datetimeFigureOut">
              <a:rPr lang="es-MX" smtClean="0"/>
              <a:t>12/10/2017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25A4E40-6DD9-4EED-9A28-87CD59167654}" type="slidenum">
              <a:rPr lang="es-MX" smtClean="0"/>
              <a:t>‹Nº›</a:t>
            </a:fld>
            <a:endParaRPr lang="es-MX"/>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 name="Date Placeholder 8"/>
          <p:cNvSpPr>
            <a:spLocks noGrp="1"/>
          </p:cNvSpPr>
          <p:nvPr>
            <p:ph type="dt" sz="half" idx="10"/>
          </p:nvPr>
        </p:nvSpPr>
        <p:spPr/>
        <p:txBody>
          <a:bodyPr/>
          <a:lstStyle>
            <a:lvl1pPr>
              <a:defRPr>
                <a:solidFill>
                  <a:srgbClr val="FFFFFF"/>
                </a:solidFill>
              </a:defRPr>
            </a:lvl1pPr>
          </a:lstStyle>
          <a:p>
            <a:fld id="{B21FA219-252B-43F3-8011-E19945D2A15A}" type="datetimeFigureOut">
              <a:rPr lang="es-MX" smtClean="0"/>
              <a:t>12/10/2017</a:t>
            </a:fld>
            <a:endParaRPr lang="es-MX"/>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D25A4E40-6DD9-4EED-9A28-87CD59167654}" type="slidenum">
              <a:rPr lang="es-MX" smtClean="0"/>
              <a:t>‹Nº›</a:t>
            </a:fld>
            <a:endParaRPr lang="es-MX"/>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s-MX"/>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s-ES" smtClean="0"/>
              <a:t>Haga clic para modificar el estilo de título del patrón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21FA219-252B-43F3-8011-E19945D2A15A}" type="datetimeFigureOut">
              <a:rPr lang="es-MX" smtClean="0"/>
              <a:t>12/10/2017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25A4E40-6DD9-4EED-9A28-87CD59167654}" type="slidenum">
              <a:rPr lang="es-MX" smtClean="0"/>
              <a:t>‹Nº›</a:t>
            </a:fld>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21FA219-252B-43F3-8011-E19945D2A15A}" type="datetimeFigureOut">
              <a:rPr lang="es-MX" smtClean="0"/>
              <a:t>12/10/2017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25A4E40-6DD9-4EED-9A28-87CD59167654}" type="slidenum">
              <a:rPr lang="es-MX" smtClean="0"/>
              <a:t>‹Nº›</a:t>
            </a:fld>
            <a:endParaRPr lang="es-MX"/>
          </a:p>
        </p:txBody>
      </p:sp>
      <p:sp>
        <p:nvSpPr>
          <p:cNvPr id="10" name="Title 9"/>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21FA219-252B-43F3-8011-E19945D2A15A}" type="datetimeFigureOut">
              <a:rPr lang="es-MX" smtClean="0"/>
              <a:t>12/10/2017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25A4E40-6DD9-4EED-9A28-87CD59167654}" type="slidenum">
              <a:rPr lang="es-MX" smtClean="0"/>
              <a:t>‹Nº›</a:t>
            </a:fld>
            <a:endParaRPr lang="es-MX"/>
          </a:p>
        </p:txBody>
      </p:sp>
      <p:sp>
        <p:nvSpPr>
          <p:cNvPr id="6" name="Title 5"/>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21FA219-252B-43F3-8011-E19945D2A15A}" type="datetimeFigureOut">
              <a:rPr lang="es-MX" smtClean="0"/>
              <a:t>12/10/2017</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D25A4E40-6DD9-4EED-9A28-87CD59167654}"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21FA219-252B-43F3-8011-E19945D2A15A}" type="datetimeFigureOut">
              <a:rPr lang="es-MX" smtClean="0"/>
              <a:t>12/10/2017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D25A4E40-6DD9-4EED-9A28-87CD59167654}" type="slidenum">
              <a:rPr lang="es-MX" smtClean="0"/>
              <a:t>‹Nº›</a:t>
            </a:fld>
            <a:endParaRPr lang="es-MX"/>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s-ES" smtClean="0"/>
              <a:t>Haga clic para modificar el estilo de título del patrón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21FA219-252B-43F3-8011-E19945D2A15A}" type="datetimeFigureOut">
              <a:rPr lang="es-MX" smtClean="0"/>
              <a:t>12/10/2017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25A4E40-6DD9-4EED-9A28-87CD59167654}" type="slidenum">
              <a:rPr lang="es-MX" smtClean="0"/>
              <a:t>‹Nº›</a:t>
            </a:fld>
            <a:endParaRPr lang="es-MX"/>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s-ES" smtClean="0"/>
              <a:t>Haga clic para modificar el estilo de 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B21FA219-252B-43F3-8011-E19945D2A15A}" type="datetimeFigureOut">
              <a:rPr lang="es-MX" smtClean="0"/>
              <a:t>12/10/2017</a:t>
            </a:fld>
            <a:endParaRPr lang="es-MX"/>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s-MX"/>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D25A4E40-6DD9-4EED-9A28-87CD59167654}"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mx/url?sa=i&amp;rct=j&amp;q=&amp;esrc=s&amp;source=images&amp;cd=&amp;cad=rja&amp;uact=8&amp;ved=0ahUKEwjtodju6ufPAhXGQCYKHSjUCBgQjRwIBw&amp;url=http://www.lahistoriaconmapas.com/europa/espana/la-recaudacion-de-impuestos-en-europa/&amp;bvm=bv.135974163,d.cWw&amp;psig=AFQjCNHi1ThCtf5GcyXOqeckQdxyUtIWkA&amp;ust=147699959208048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https://www.youtube.com/embed/dcX41EQ1JTo"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578FODRPRa0" TargetMode="Externa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9SPpCH-oQf4" TargetMode="External"/><Relationship Id="rId5" Type="http://schemas.openxmlformats.org/officeDocument/2006/relationships/image" Target="../media/image55.png"/><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TB7-TX-qoqg" TargetMode="Externa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7.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gi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jesusoranday@hotmail.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635696" y="3212976"/>
            <a:ext cx="6400800" cy="697632"/>
          </a:xfrm>
        </p:spPr>
        <p:txBody>
          <a:bodyPr>
            <a:normAutofit/>
          </a:bodyPr>
          <a:lstStyle/>
          <a:p>
            <a:pPr algn="r"/>
            <a:r>
              <a:rPr lang="es-MX" sz="1200" dirty="0" smtClean="0"/>
              <a:t>Jesús Oranday Salinas</a:t>
            </a:r>
            <a:endParaRPr lang="es-MX" sz="1200" dirty="0"/>
          </a:p>
        </p:txBody>
      </p:sp>
      <p:sp>
        <p:nvSpPr>
          <p:cNvPr id="2" name="1 Título"/>
          <p:cNvSpPr>
            <a:spLocks noGrp="1"/>
          </p:cNvSpPr>
          <p:nvPr>
            <p:ph type="title"/>
          </p:nvPr>
        </p:nvSpPr>
        <p:spPr>
          <a:xfrm>
            <a:off x="-684584" y="1544960"/>
            <a:ext cx="7543800" cy="1524000"/>
          </a:xfrm>
        </p:spPr>
        <p:txBody>
          <a:bodyPr>
            <a:noAutofit/>
          </a:bodyPr>
          <a:lstStyle/>
          <a:p>
            <a:r>
              <a:rPr lang="es-MX" sz="4800" dirty="0" smtClean="0"/>
              <a:t>desigualdad económica en la meritocracia.</a:t>
            </a:r>
            <a:endParaRPr lang="es-MX" sz="4800" dirty="0"/>
          </a:p>
        </p:txBody>
      </p:sp>
    </p:spTree>
    <p:extLst>
      <p:ext uri="{BB962C8B-B14F-4D97-AF65-F5344CB8AC3E}">
        <p14:creationId xmlns:p14="http://schemas.microsoft.com/office/powerpoint/2010/main" val="244558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2240" y="5797681"/>
            <a:ext cx="8964000" cy="995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http://e03-expansion.uecdn.es/assets/multimedia/imagenes/2016/04/14/14606466966993.jpg"/>
          <p:cNvPicPr>
            <a:picLocks noChangeAspect="1" noChangeArrowheads="1"/>
          </p:cNvPicPr>
          <p:nvPr/>
        </p:nvPicPr>
        <p:blipFill rotWithShape="1">
          <a:blip r:embed="rId2">
            <a:extLst>
              <a:ext uri="{28A0092B-C50C-407E-A947-70E740481C1C}">
                <a14:useLocalDpi xmlns:a14="http://schemas.microsoft.com/office/drawing/2010/main" val="0"/>
              </a:ext>
            </a:extLst>
          </a:blip>
          <a:srcRect l="-3376" t="9340" r="-35696" b="7248"/>
          <a:stretch/>
        </p:blipFill>
        <p:spPr bwMode="auto">
          <a:xfrm>
            <a:off x="98240" y="2629713"/>
            <a:ext cx="8928000" cy="3456000"/>
          </a:xfrm>
          <a:prstGeom prst="rect">
            <a:avLst/>
          </a:prstGeom>
          <a:solidFill>
            <a:schemeClr val="bg1"/>
          </a:solidFill>
          <a:effectLst/>
          <a:extLst/>
        </p:spPr>
      </p:pic>
      <p:sp>
        <p:nvSpPr>
          <p:cNvPr id="2" name="1 CuadroTexto"/>
          <p:cNvSpPr txBox="1"/>
          <p:nvPr/>
        </p:nvSpPr>
        <p:spPr>
          <a:xfrm>
            <a:off x="7092136" y="2852936"/>
            <a:ext cx="1948309" cy="1915909"/>
          </a:xfrm>
          <a:prstGeom prst="rect">
            <a:avLst/>
          </a:prstGeom>
          <a:noFill/>
        </p:spPr>
        <p:txBody>
          <a:bodyPr wrap="square" rtlCol="0">
            <a:spAutoFit/>
          </a:bodyPr>
          <a:lstStyle/>
          <a:p>
            <a:r>
              <a:rPr lang="es-MX" i="1" dirty="0" smtClean="0"/>
              <a:t>Como pueden existir 53 </a:t>
            </a:r>
            <a:r>
              <a:rPr lang="es-MX" i="1" dirty="0"/>
              <a:t>millones de mexicanos </a:t>
            </a:r>
            <a:r>
              <a:rPr lang="es-MX" i="1" dirty="0" smtClean="0"/>
              <a:t>viviendo </a:t>
            </a:r>
            <a:r>
              <a:rPr lang="es-MX" i="1" dirty="0"/>
              <a:t>en la </a:t>
            </a:r>
            <a:r>
              <a:rPr lang="es-MX" i="1" dirty="0" smtClean="0"/>
              <a:t>pobreza?</a:t>
            </a:r>
            <a:endParaRPr lang="es-MX" i="1" dirty="0"/>
          </a:p>
          <a:p>
            <a:pPr algn="r"/>
            <a:r>
              <a:rPr lang="es-MX" sz="1050" i="1" dirty="0" smtClean="0"/>
              <a:t>Fuente: Forbes</a:t>
            </a:r>
            <a:endParaRPr lang="es-MX" sz="1050" i="1" dirty="0"/>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58882" y="1700808"/>
            <a:ext cx="5317225" cy="369332"/>
          </a:xfrm>
          <a:prstGeom prst="rect">
            <a:avLst/>
          </a:prstGeom>
          <a:noFill/>
        </p:spPr>
        <p:txBody>
          <a:bodyPr wrap="none" rtlCol="0">
            <a:spAutoFit/>
          </a:bodyPr>
          <a:lstStyle/>
          <a:p>
            <a:r>
              <a:rPr lang="es-MX" dirty="0" smtClean="0">
                <a:solidFill>
                  <a:srgbClr val="FFC000"/>
                </a:solidFill>
              </a:rPr>
              <a:t>Economía</a:t>
            </a:r>
            <a:r>
              <a:rPr lang="es-MX" dirty="0" smtClean="0">
                <a:solidFill>
                  <a:schemeClr val="accent2">
                    <a:lumMod val="60000"/>
                    <a:lumOff val="40000"/>
                  </a:schemeClr>
                </a:solidFill>
              </a:rPr>
              <a:t> –  Las economías mas fuertes del mundo</a:t>
            </a:r>
            <a:endParaRPr lang="es-MX" dirty="0">
              <a:solidFill>
                <a:schemeClr val="accent2">
                  <a:lumMod val="60000"/>
                  <a:lumOff val="40000"/>
                </a:schemeClr>
              </a:solidFill>
            </a:endParaRPr>
          </a:p>
        </p:txBody>
      </p:sp>
      <p:sp>
        <p:nvSpPr>
          <p:cNvPr id="8" name="7 CuadroTexto"/>
          <p:cNvSpPr txBox="1"/>
          <p:nvPr/>
        </p:nvSpPr>
        <p:spPr>
          <a:xfrm>
            <a:off x="0" y="6685329"/>
            <a:ext cx="1619354" cy="215444"/>
          </a:xfrm>
          <a:prstGeom prst="rect">
            <a:avLst/>
          </a:prstGeom>
          <a:noFill/>
        </p:spPr>
        <p:txBody>
          <a:bodyPr wrap="none" rtlCol="0">
            <a:spAutoFit/>
          </a:bodyPr>
          <a:lstStyle/>
          <a:p>
            <a:r>
              <a:rPr lang="es-MX" sz="800" i="1" dirty="0" smtClean="0"/>
              <a:t>Fuente</a:t>
            </a:r>
            <a:r>
              <a:rPr lang="es-MX" sz="700" i="1" dirty="0" smtClean="0"/>
              <a:t>: FMI, publicado en Expansión</a:t>
            </a:r>
            <a:endParaRPr lang="es-MX" sz="700" dirty="0"/>
          </a:p>
        </p:txBody>
      </p:sp>
      <p:sp>
        <p:nvSpPr>
          <p:cNvPr id="10" name="9 Flecha derecha"/>
          <p:cNvSpPr/>
          <p:nvPr/>
        </p:nvSpPr>
        <p:spPr>
          <a:xfrm rot="2127671">
            <a:off x="151253" y="5180738"/>
            <a:ext cx="429490" cy="3130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2 Título"/>
          <p:cNvSpPr txBox="1">
            <a:spLocks/>
          </p:cNvSpPr>
          <p:nvPr/>
        </p:nvSpPr>
        <p:spPr>
          <a:xfrm>
            <a:off x="367204" y="358382"/>
            <a:ext cx="8381260"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s-MX" dirty="0" smtClean="0"/>
              <a:t>Datos duros de la economía mundial</a:t>
            </a:r>
            <a:endParaRPr lang="es-MX" dirty="0"/>
          </a:p>
        </p:txBody>
      </p:sp>
    </p:spTree>
    <p:extLst>
      <p:ext uri="{BB962C8B-B14F-4D97-AF65-F5344CB8AC3E}">
        <p14:creationId xmlns:p14="http://schemas.microsoft.com/office/powerpoint/2010/main" val="3935308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72000" y="2232814"/>
            <a:ext cx="9059906" cy="461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39643" y="1700808"/>
            <a:ext cx="6563592" cy="369332"/>
          </a:xfrm>
          <a:prstGeom prst="rect">
            <a:avLst/>
          </a:prstGeom>
          <a:noFill/>
        </p:spPr>
        <p:txBody>
          <a:bodyPr wrap="none" rtlCol="0">
            <a:spAutoFit/>
          </a:bodyPr>
          <a:lstStyle/>
          <a:p>
            <a:r>
              <a:rPr lang="es-MX" dirty="0" smtClean="0">
                <a:solidFill>
                  <a:srgbClr val="FFC000"/>
                </a:solidFill>
              </a:rPr>
              <a:t>Economía</a:t>
            </a:r>
            <a:r>
              <a:rPr lang="es-MX" dirty="0" smtClean="0">
                <a:solidFill>
                  <a:schemeClr val="accent2">
                    <a:lumMod val="60000"/>
                    <a:lumOff val="40000"/>
                  </a:schemeClr>
                </a:solidFill>
              </a:rPr>
              <a:t> –  </a:t>
            </a:r>
            <a:r>
              <a:rPr lang="es-MX" dirty="0" smtClean="0">
                <a:solidFill>
                  <a:schemeClr val="accent2">
                    <a:lumMod val="60000"/>
                    <a:lumOff val="40000"/>
                  </a:schemeClr>
                </a:solidFill>
              </a:rPr>
              <a:t>PIB PPC vs USD 2016 (en miles de millones de </a:t>
            </a:r>
            <a:r>
              <a:rPr lang="es-MX" dirty="0" err="1" smtClean="0">
                <a:solidFill>
                  <a:schemeClr val="accent2">
                    <a:lumMod val="60000"/>
                    <a:lumOff val="40000"/>
                  </a:schemeClr>
                </a:solidFill>
              </a:rPr>
              <a:t>usd</a:t>
            </a:r>
            <a:r>
              <a:rPr lang="es-MX" dirty="0" smtClean="0">
                <a:solidFill>
                  <a:schemeClr val="accent2">
                    <a:lumMod val="60000"/>
                    <a:lumOff val="40000"/>
                  </a:schemeClr>
                </a:solidFill>
              </a:rPr>
              <a:t>)</a:t>
            </a:r>
            <a:endParaRPr lang="es-MX" dirty="0">
              <a:solidFill>
                <a:schemeClr val="accent2">
                  <a:lumMod val="60000"/>
                  <a:lumOff val="40000"/>
                </a:schemeClr>
              </a:solidFill>
            </a:endParaRPr>
          </a:p>
        </p:txBody>
      </p:sp>
      <p:sp>
        <p:nvSpPr>
          <p:cNvPr id="10" name="9 Flecha derecha"/>
          <p:cNvSpPr/>
          <p:nvPr/>
        </p:nvSpPr>
        <p:spPr>
          <a:xfrm rot="2127671">
            <a:off x="2001566" y="4541222"/>
            <a:ext cx="429490" cy="3130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2 Título"/>
          <p:cNvSpPr txBox="1">
            <a:spLocks/>
          </p:cNvSpPr>
          <p:nvPr/>
        </p:nvSpPr>
        <p:spPr>
          <a:xfrm>
            <a:off x="367204" y="358382"/>
            <a:ext cx="8381260"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s-MX" dirty="0" smtClean="0"/>
              <a:t>Datos duros de la economía mundial</a:t>
            </a:r>
            <a:endParaRPr lang="es-MX"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852" b="5939"/>
          <a:stretch/>
        </p:blipFill>
        <p:spPr bwMode="auto">
          <a:xfrm>
            <a:off x="434844" y="2166729"/>
            <a:ext cx="5001252" cy="4576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0" y="6685329"/>
            <a:ext cx="1619354" cy="215444"/>
          </a:xfrm>
          <a:prstGeom prst="rect">
            <a:avLst/>
          </a:prstGeom>
          <a:noFill/>
        </p:spPr>
        <p:txBody>
          <a:bodyPr wrap="none" rtlCol="0">
            <a:spAutoFit/>
          </a:bodyPr>
          <a:lstStyle/>
          <a:p>
            <a:r>
              <a:rPr lang="es-MX" sz="800" i="1" dirty="0" smtClean="0"/>
              <a:t>Fuente</a:t>
            </a:r>
            <a:r>
              <a:rPr lang="es-MX" sz="700" i="1" dirty="0" smtClean="0"/>
              <a:t>: FMI, publicado en Expansión</a:t>
            </a:r>
            <a:endParaRPr lang="es-MX" sz="700" dirty="0"/>
          </a:p>
        </p:txBody>
      </p:sp>
      <p:sp>
        <p:nvSpPr>
          <p:cNvPr id="13" name="12 CuadroTexto"/>
          <p:cNvSpPr txBox="1"/>
          <p:nvPr/>
        </p:nvSpPr>
        <p:spPr>
          <a:xfrm>
            <a:off x="5868144" y="2852935"/>
            <a:ext cx="3096344" cy="3185487"/>
          </a:xfrm>
          <a:prstGeom prst="rect">
            <a:avLst/>
          </a:prstGeom>
          <a:noFill/>
        </p:spPr>
        <p:txBody>
          <a:bodyPr wrap="square" rtlCol="0">
            <a:spAutoFit/>
          </a:bodyPr>
          <a:lstStyle/>
          <a:p>
            <a:r>
              <a:rPr lang="es-MX" i="1" dirty="0" smtClean="0"/>
              <a:t>USD MX vs EUA: 17.45 veces</a:t>
            </a:r>
          </a:p>
          <a:p>
            <a:r>
              <a:rPr lang="es-MX" i="1" dirty="0" smtClean="0"/>
              <a:t>PPC MX vs EUA: 8.05 veces</a:t>
            </a:r>
          </a:p>
          <a:p>
            <a:r>
              <a:rPr lang="es-MX" i="1" dirty="0" smtClean="0"/>
              <a:t>Factor de PPC: 2.2</a:t>
            </a:r>
          </a:p>
          <a:p>
            <a:endParaRPr lang="es-MX" i="1" dirty="0"/>
          </a:p>
          <a:p>
            <a:r>
              <a:rPr lang="es-MX" i="1" dirty="0"/>
              <a:t>Población USA: 323 millones</a:t>
            </a:r>
          </a:p>
          <a:p>
            <a:r>
              <a:rPr lang="es-MX" i="1" dirty="0" smtClean="0"/>
              <a:t>Población MX: 127 millones</a:t>
            </a:r>
          </a:p>
          <a:p>
            <a:r>
              <a:rPr lang="es-MX" i="1" dirty="0" smtClean="0"/>
              <a:t>Factor: 2.54</a:t>
            </a:r>
          </a:p>
          <a:p>
            <a:endParaRPr lang="es-MX" i="1" dirty="0"/>
          </a:p>
          <a:p>
            <a:r>
              <a:rPr lang="es-MX" i="1" dirty="0" smtClean="0"/>
              <a:t>Factor de Bienestar económico: 3.17</a:t>
            </a:r>
          </a:p>
          <a:p>
            <a:pPr algn="r"/>
            <a:endParaRPr lang="es-MX" sz="1050" i="1" dirty="0" smtClean="0"/>
          </a:p>
          <a:p>
            <a:pPr algn="r"/>
            <a:r>
              <a:rPr lang="es-MX" sz="1050" i="1" dirty="0" smtClean="0"/>
              <a:t>Análisis Propio</a:t>
            </a:r>
            <a:endParaRPr lang="es-MX" sz="1050" i="1" dirty="0"/>
          </a:p>
        </p:txBody>
      </p:sp>
      <p:sp>
        <p:nvSpPr>
          <p:cNvPr id="14" name="13 Flecha derecha"/>
          <p:cNvSpPr/>
          <p:nvPr/>
        </p:nvSpPr>
        <p:spPr>
          <a:xfrm rot="2127671">
            <a:off x="50966" y="4473955"/>
            <a:ext cx="429490" cy="3130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6591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smtClean="0"/>
              <a:t>productividad </a:t>
            </a:r>
            <a:r>
              <a:rPr lang="es-MX" dirty="0"/>
              <a:t>en </a:t>
            </a:r>
            <a:r>
              <a:rPr lang="es-MX" dirty="0" smtClean="0"/>
              <a:t>México vs OCDE</a:t>
            </a:r>
            <a:endParaRPr lang="es-MX"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51" t="13866" r="-5259" b="6652"/>
          <a:stretch/>
        </p:blipFill>
        <p:spPr bwMode="auto">
          <a:xfrm>
            <a:off x="72000" y="2852936"/>
            <a:ext cx="8964000" cy="3087096"/>
          </a:xfrm>
          <a:prstGeom prst="rect">
            <a:avLst/>
          </a:prstGeom>
          <a:solidFill>
            <a:schemeClr val="bg1"/>
          </a:solidFill>
          <a:ln>
            <a:noFill/>
          </a:ln>
          <a:effectLst/>
          <a:extLst/>
        </p:spPr>
      </p:pic>
      <p:sp>
        <p:nvSpPr>
          <p:cNvPr id="5" name="4 CuadroTexto"/>
          <p:cNvSpPr txBox="1"/>
          <p:nvPr/>
        </p:nvSpPr>
        <p:spPr>
          <a:xfrm>
            <a:off x="92463" y="6629290"/>
            <a:ext cx="5950668" cy="230832"/>
          </a:xfrm>
          <a:prstGeom prst="rect">
            <a:avLst/>
          </a:prstGeom>
          <a:noFill/>
        </p:spPr>
        <p:txBody>
          <a:bodyPr wrap="none" rtlCol="0">
            <a:spAutoFit/>
          </a:bodyPr>
          <a:lstStyle/>
          <a:p>
            <a:r>
              <a:rPr lang="es-MX" sz="900" i="1" dirty="0" smtClean="0"/>
              <a:t>Fuente: Base de datos de la OCDE sobre productividad. PIB por hora trabajada, total de la economía, USD, PPA 2013</a:t>
            </a:r>
            <a:endParaRPr lang="es-MX" sz="900" dirty="0"/>
          </a:p>
        </p:txBody>
      </p:sp>
      <p:sp>
        <p:nvSpPr>
          <p:cNvPr id="7" name="6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358882" y="1700808"/>
            <a:ext cx="5804602" cy="369332"/>
          </a:xfrm>
          <a:prstGeom prst="rect">
            <a:avLst/>
          </a:prstGeom>
          <a:noFill/>
        </p:spPr>
        <p:txBody>
          <a:bodyPr wrap="none" rtlCol="0">
            <a:spAutoFit/>
          </a:bodyPr>
          <a:lstStyle/>
          <a:p>
            <a:r>
              <a:rPr lang="es-MX" dirty="0" smtClean="0">
                <a:solidFill>
                  <a:schemeClr val="accent2">
                    <a:lumMod val="60000"/>
                    <a:lumOff val="40000"/>
                  </a:schemeClr>
                </a:solidFill>
              </a:rPr>
              <a:t>Nivel de productividad laboral por hora trabajada en USD</a:t>
            </a:r>
            <a:endParaRPr lang="es-MX" dirty="0">
              <a:solidFill>
                <a:schemeClr val="accent2">
                  <a:lumMod val="60000"/>
                  <a:lumOff val="40000"/>
                </a:schemeClr>
              </a:solidFill>
            </a:endParaRPr>
          </a:p>
        </p:txBody>
      </p:sp>
      <p:sp>
        <p:nvSpPr>
          <p:cNvPr id="9" name="8 Rectángulo"/>
          <p:cNvSpPr/>
          <p:nvPr/>
        </p:nvSpPr>
        <p:spPr>
          <a:xfrm>
            <a:off x="72000" y="2132856"/>
            <a:ext cx="8964000" cy="80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9 Rectángulo"/>
          <p:cNvSpPr/>
          <p:nvPr/>
        </p:nvSpPr>
        <p:spPr>
          <a:xfrm>
            <a:off x="44499" y="6557282"/>
            <a:ext cx="8964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10 Rectángulo"/>
          <p:cNvSpPr/>
          <p:nvPr/>
        </p:nvSpPr>
        <p:spPr>
          <a:xfrm>
            <a:off x="64527" y="5940032"/>
            <a:ext cx="8964000" cy="68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30587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smtClean="0"/>
              <a:t>productividad </a:t>
            </a:r>
            <a:r>
              <a:rPr lang="es-MX" dirty="0"/>
              <a:t>en </a:t>
            </a:r>
            <a:r>
              <a:rPr lang="es-MX" dirty="0" smtClean="0"/>
              <a:t>México VS OCDE</a:t>
            </a:r>
            <a:endParaRPr lang="es-MX" dirty="0"/>
          </a:p>
        </p:txBody>
      </p:sp>
      <p:grpSp>
        <p:nvGrpSpPr>
          <p:cNvPr id="5" name="4 Grupo"/>
          <p:cNvGrpSpPr/>
          <p:nvPr/>
        </p:nvGrpSpPr>
        <p:grpSpPr>
          <a:xfrm rot="16200000">
            <a:off x="2500357" y="-187987"/>
            <a:ext cx="4104453" cy="8890157"/>
            <a:chOff x="1873755" y="186416"/>
            <a:chExt cx="4138340" cy="7372505"/>
          </a:xfrm>
          <a:effectLst/>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755" y="186416"/>
              <a:ext cx="4138340" cy="396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757" y="4047564"/>
              <a:ext cx="3606511" cy="3511357"/>
            </a:xfrm>
            <a:prstGeom prst="rect">
              <a:avLst/>
            </a:prstGeom>
            <a:effectLst/>
          </p:spPr>
        </p:pic>
      </p:grpSp>
      <p:sp>
        <p:nvSpPr>
          <p:cNvPr id="9" name="8 Rectángulo"/>
          <p:cNvSpPr/>
          <p:nvPr/>
        </p:nvSpPr>
        <p:spPr>
          <a:xfrm>
            <a:off x="72000" y="2132856"/>
            <a:ext cx="8964000" cy="72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CuadroTexto"/>
          <p:cNvSpPr txBox="1"/>
          <p:nvPr/>
        </p:nvSpPr>
        <p:spPr>
          <a:xfrm>
            <a:off x="358882" y="1700808"/>
            <a:ext cx="3096360" cy="369332"/>
          </a:xfrm>
          <a:prstGeom prst="rect">
            <a:avLst/>
          </a:prstGeom>
          <a:noFill/>
        </p:spPr>
        <p:txBody>
          <a:bodyPr wrap="none" rtlCol="0">
            <a:spAutoFit/>
          </a:bodyPr>
          <a:lstStyle/>
          <a:p>
            <a:r>
              <a:rPr lang="es-MX" dirty="0" smtClean="0">
                <a:solidFill>
                  <a:schemeClr val="accent2">
                    <a:lumMod val="60000"/>
                    <a:lumOff val="40000"/>
                  </a:schemeClr>
                </a:solidFill>
              </a:rPr>
              <a:t>Comparativo </a:t>
            </a:r>
            <a:r>
              <a:rPr lang="es-MX" dirty="0">
                <a:solidFill>
                  <a:schemeClr val="accent2">
                    <a:lumMod val="60000"/>
                    <a:lumOff val="40000"/>
                  </a:schemeClr>
                </a:solidFill>
              </a:rPr>
              <a:t>h</a:t>
            </a:r>
            <a:r>
              <a:rPr lang="es-MX" dirty="0" smtClean="0">
                <a:solidFill>
                  <a:schemeClr val="accent2">
                    <a:lumMod val="60000"/>
                    <a:lumOff val="40000"/>
                  </a:schemeClr>
                </a:solidFill>
              </a:rPr>
              <a:t>oras </a:t>
            </a:r>
            <a:r>
              <a:rPr lang="es-MX" dirty="0" smtClean="0">
                <a:solidFill>
                  <a:schemeClr val="accent2">
                    <a:lumMod val="60000"/>
                    <a:lumOff val="40000"/>
                  </a:schemeClr>
                </a:solidFill>
              </a:rPr>
              <a:t>laboradas</a:t>
            </a:r>
            <a:endParaRPr lang="es-MX" dirty="0">
              <a:solidFill>
                <a:schemeClr val="accent2">
                  <a:lumMod val="60000"/>
                  <a:lumOff val="40000"/>
                </a:schemeClr>
              </a:solidFill>
            </a:endParaRPr>
          </a:p>
        </p:txBody>
      </p:sp>
      <p:sp>
        <p:nvSpPr>
          <p:cNvPr id="14" name="13 Rectángulo"/>
          <p:cNvSpPr/>
          <p:nvPr/>
        </p:nvSpPr>
        <p:spPr>
          <a:xfrm>
            <a:off x="4355976" y="2132856"/>
            <a:ext cx="4680024" cy="59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Rectángulo"/>
          <p:cNvSpPr/>
          <p:nvPr/>
        </p:nvSpPr>
        <p:spPr>
          <a:xfrm>
            <a:off x="72496" y="6309320"/>
            <a:ext cx="8964000" cy="400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CuadroTexto"/>
          <p:cNvSpPr txBox="1"/>
          <p:nvPr/>
        </p:nvSpPr>
        <p:spPr>
          <a:xfrm>
            <a:off x="92463" y="6629290"/>
            <a:ext cx="2940228" cy="230832"/>
          </a:xfrm>
          <a:prstGeom prst="rect">
            <a:avLst/>
          </a:prstGeom>
          <a:noFill/>
        </p:spPr>
        <p:txBody>
          <a:bodyPr wrap="none" rtlCol="0">
            <a:spAutoFit/>
          </a:bodyPr>
          <a:lstStyle/>
          <a:p>
            <a:r>
              <a:rPr lang="es-MX" sz="900" i="1" dirty="0" smtClean="0"/>
              <a:t>Fuente: Base de datos de la OCDE sobre productividad. </a:t>
            </a:r>
            <a:endParaRPr lang="es-MX" sz="900" dirty="0"/>
          </a:p>
        </p:txBody>
      </p:sp>
      <p:sp>
        <p:nvSpPr>
          <p:cNvPr id="2" name="1 Flecha derecha"/>
          <p:cNvSpPr/>
          <p:nvPr/>
        </p:nvSpPr>
        <p:spPr>
          <a:xfrm rot="17034328">
            <a:off x="991940" y="6012510"/>
            <a:ext cx="504056" cy="2880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8008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smtClean="0"/>
              <a:t>productividad </a:t>
            </a:r>
            <a:r>
              <a:rPr lang="es-MX" dirty="0"/>
              <a:t>en </a:t>
            </a:r>
            <a:r>
              <a:rPr lang="es-MX" dirty="0" smtClean="0"/>
              <a:t>México vs OCDE</a:t>
            </a:r>
            <a:endParaRPr lang="es-MX"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8" t="18144" r="-2152" b="5967"/>
          <a:stretch/>
        </p:blipFill>
        <p:spPr bwMode="auto">
          <a:xfrm>
            <a:off x="0" y="2736000"/>
            <a:ext cx="9144000" cy="3240360"/>
          </a:xfrm>
          <a:prstGeom prst="rect">
            <a:avLst/>
          </a:prstGeom>
          <a:solidFill>
            <a:schemeClr val="bg1"/>
          </a:solidFill>
          <a:ln>
            <a:noFill/>
          </a:ln>
          <a:effectLst/>
          <a:extLst/>
        </p:spPr>
      </p:pic>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58882" y="1700808"/>
            <a:ext cx="3579698" cy="369332"/>
          </a:xfrm>
          <a:prstGeom prst="rect">
            <a:avLst/>
          </a:prstGeom>
          <a:noFill/>
        </p:spPr>
        <p:txBody>
          <a:bodyPr wrap="none" rtlCol="0">
            <a:spAutoFit/>
          </a:bodyPr>
          <a:lstStyle/>
          <a:p>
            <a:r>
              <a:rPr lang="es-MX" dirty="0" smtClean="0">
                <a:solidFill>
                  <a:schemeClr val="accent2">
                    <a:lumMod val="60000"/>
                    <a:lumOff val="40000"/>
                  </a:schemeClr>
                </a:solidFill>
              </a:rPr>
              <a:t>Panorama en Ciencia y Tecnología</a:t>
            </a:r>
            <a:endParaRPr lang="es-MX" dirty="0">
              <a:solidFill>
                <a:schemeClr val="accent2">
                  <a:lumMod val="60000"/>
                  <a:lumOff val="40000"/>
                </a:schemeClr>
              </a:solidFill>
            </a:endParaRPr>
          </a:p>
        </p:txBody>
      </p:sp>
      <p:sp>
        <p:nvSpPr>
          <p:cNvPr id="7" name="6 CuadroTexto"/>
          <p:cNvSpPr txBox="1"/>
          <p:nvPr/>
        </p:nvSpPr>
        <p:spPr>
          <a:xfrm>
            <a:off x="0" y="6685329"/>
            <a:ext cx="2340705" cy="215444"/>
          </a:xfrm>
          <a:prstGeom prst="rect">
            <a:avLst/>
          </a:prstGeom>
          <a:noFill/>
        </p:spPr>
        <p:txBody>
          <a:bodyPr wrap="none" rtlCol="0">
            <a:spAutoFit/>
          </a:bodyPr>
          <a:lstStyle/>
          <a:p>
            <a:r>
              <a:rPr lang="es-MX" sz="800" i="1" dirty="0" smtClean="0"/>
              <a:t>Fuente</a:t>
            </a:r>
            <a:r>
              <a:rPr lang="es-MX" sz="700" i="1" dirty="0" smtClean="0"/>
              <a:t>:  OCDE (2014), </a:t>
            </a:r>
            <a:r>
              <a:rPr lang="es-MX" sz="700" i="1" dirty="0" err="1" smtClean="0"/>
              <a:t>Science</a:t>
            </a:r>
            <a:r>
              <a:rPr lang="es-MX" sz="700" i="1" dirty="0" smtClean="0"/>
              <a:t> and </a:t>
            </a:r>
            <a:r>
              <a:rPr lang="es-MX" sz="700" i="1" dirty="0" err="1" smtClean="0"/>
              <a:t>Technology</a:t>
            </a:r>
            <a:r>
              <a:rPr lang="es-MX" sz="700" i="1" dirty="0" smtClean="0"/>
              <a:t> Outlook</a:t>
            </a:r>
            <a:endParaRPr lang="es-MX" sz="700" dirty="0"/>
          </a:p>
        </p:txBody>
      </p:sp>
      <p:sp>
        <p:nvSpPr>
          <p:cNvPr id="8" name="7 Rectángulo"/>
          <p:cNvSpPr/>
          <p:nvPr/>
        </p:nvSpPr>
        <p:spPr>
          <a:xfrm>
            <a:off x="72000" y="2132856"/>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107561" y="5877272"/>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79745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smtClean="0"/>
              <a:t>productividad </a:t>
            </a:r>
            <a:r>
              <a:rPr lang="es-MX" dirty="0"/>
              <a:t>en </a:t>
            </a:r>
            <a:r>
              <a:rPr lang="es-MX" dirty="0" smtClean="0"/>
              <a:t>México vs </a:t>
            </a:r>
            <a:r>
              <a:rPr lang="es-MX" dirty="0" err="1" smtClean="0"/>
              <a:t>ocde</a:t>
            </a:r>
            <a:endParaRPr lang="es-MX"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5" t="11365" r="-6798" b="5312"/>
          <a:stretch/>
        </p:blipFill>
        <p:spPr bwMode="auto">
          <a:xfrm>
            <a:off x="72000" y="2601328"/>
            <a:ext cx="9000000" cy="3780000"/>
          </a:xfrm>
          <a:prstGeom prst="rect">
            <a:avLst/>
          </a:prstGeom>
          <a:solidFill>
            <a:schemeClr val="bg1"/>
          </a:solidFill>
          <a:ln>
            <a:noFill/>
          </a:ln>
          <a:effectLst/>
          <a:extLst/>
        </p:spPr>
      </p:pic>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838312" cy="369332"/>
          </a:xfrm>
          <a:prstGeom prst="rect">
            <a:avLst/>
          </a:prstGeom>
          <a:noFill/>
        </p:spPr>
        <p:txBody>
          <a:bodyPr wrap="none" rtlCol="0">
            <a:spAutoFit/>
          </a:bodyPr>
          <a:lstStyle/>
          <a:p>
            <a:r>
              <a:rPr lang="es-MX" dirty="0" smtClean="0">
                <a:solidFill>
                  <a:schemeClr val="accent2">
                    <a:lumMod val="60000"/>
                    <a:lumOff val="40000"/>
                  </a:schemeClr>
                </a:solidFill>
              </a:rPr>
              <a:t>Gasto Bruto en I + D por sector, %del PIB, 2014</a:t>
            </a:r>
            <a:endParaRPr lang="es-MX" dirty="0">
              <a:solidFill>
                <a:schemeClr val="accent2">
                  <a:lumMod val="60000"/>
                  <a:lumOff val="40000"/>
                </a:schemeClr>
              </a:solidFill>
            </a:endParaRPr>
          </a:p>
        </p:txBody>
      </p:sp>
      <p:sp>
        <p:nvSpPr>
          <p:cNvPr id="8" name="7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50074" y="6381328"/>
            <a:ext cx="8964000" cy="40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0" y="6685329"/>
            <a:ext cx="2340705" cy="215444"/>
          </a:xfrm>
          <a:prstGeom prst="rect">
            <a:avLst/>
          </a:prstGeom>
          <a:noFill/>
        </p:spPr>
        <p:txBody>
          <a:bodyPr wrap="none" rtlCol="0">
            <a:spAutoFit/>
          </a:bodyPr>
          <a:lstStyle/>
          <a:p>
            <a:r>
              <a:rPr lang="es-MX" sz="800" i="1" dirty="0" smtClean="0"/>
              <a:t>Fuente</a:t>
            </a:r>
            <a:r>
              <a:rPr lang="es-MX" sz="700" i="1" dirty="0" smtClean="0"/>
              <a:t>:  OCDE (2014), </a:t>
            </a:r>
            <a:r>
              <a:rPr lang="es-MX" sz="700" i="1" dirty="0" err="1" smtClean="0"/>
              <a:t>Science</a:t>
            </a:r>
            <a:r>
              <a:rPr lang="es-MX" sz="700" i="1" dirty="0" smtClean="0"/>
              <a:t> and </a:t>
            </a:r>
            <a:r>
              <a:rPr lang="es-MX" sz="700" i="1" dirty="0" err="1" smtClean="0"/>
              <a:t>Technology</a:t>
            </a:r>
            <a:r>
              <a:rPr lang="es-MX" sz="700" i="1" dirty="0" smtClean="0"/>
              <a:t> Outlook</a:t>
            </a:r>
            <a:endParaRPr lang="es-MX" sz="700" dirty="0"/>
          </a:p>
        </p:txBody>
      </p:sp>
    </p:spTree>
    <p:extLst>
      <p:ext uri="{BB962C8B-B14F-4D97-AF65-F5344CB8AC3E}">
        <p14:creationId xmlns:p14="http://schemas.microsoft.com/office/powerpoint/2010/main" val="2940934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smtClean="0"/>
              <a:t>Datos duros </a:t>
            </a:r>
            <a:r>
              <a:rPr lang="es-MX" dirty="0"/>
              <a:t>de la productividad en México</a:t>
            </a:r>
          </a:p>
        </p:txBody>
      </p:sp>
      <p:pic>
        <p:nvPicPr>
          <p:cNvPr id="23554" name="Picture 2" descr="http://1.bp.blogspot.com/-_cCjXEa9Ju8/UpewbZxVtcI/AAAAAAAAOBw/H4W4bix4g2Y/s1600/minimum_wage.PNG"/>
          <p:cNvPicPr>
            <a:picLocks noChangeAspect="1" noChangeArrowheads="1"/>
          </p:cNvPicPr>
          <p:nvPr/>
        </p:nvPicPr>
        <p:blipFill rotWithShape="1">
          <a:blip r:embed="rId2">
            <a:extLst>
              <a:ext uri="{28A0092B-C50C-407E-A947-70E740481C1C}">
                <a14:useLocalDpi xmlns:a14="http://schemas.microsoft.com/office/drawing/2010/main" val="0"/>
              </a:ext>
            </a:extLst>
          </a:blip>
          <a:srcRect l="-14938" t="8982" r="-13920" b="2265"/>
          <a:stretch/>
        </p:blipFill>
        <p:spPr bwMode="auto">
          <a:xfrm>
            <a:off x="72000" y="2198486"/>
            <a:ext cx="9000000" cy="4578338"/>
          </a:xfrm>
          <a:prstGeom prst="rect">
            <a:avLst/>
          </a:prstGeom>
          <a:solidFill>
            <a:schemeClr val="bg1"/>
          </a:solidFill>
        </p:spPr>
      </p:pic>
      <p:sp>
        <p:nvSpPr>
          <p:cNvPr id="5" name="4 Rectángulo"/>
          <p:cNvSpPr/>
          <p:nvPr/>
        </p:nvSpPr>
        <p:spPr>
          <a:xfrm>
            <a:off x="72000" y="2132856"/>
            <a:ext cx="8964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3861955" cy="369332"/>
          </a:xfrm>
          <a:prstGeom prst="rect">
            <a:avLst/>
          </a:prstGeom>
          <a:noFill/>
        </p:spPr>
        <p:txBody>
          <a:bodyPr wrap="none" rtlCol="0">
            <a:spAutoFit/>
          </a:bodyPr>
          <a:lstStyle/>
          <a:p>
            <a:r>
              <a:rPr lang="es-MX" dirty="0" smtClean="0">
                <a:solidFill>
                  <a:schemeClr val="accent2">
                    <a:lumMod val="60000"/>
                    <a:lumOff val="40000"/>
                  </a:schemeClr>
                </a:solidFill>
              </a:rPr>
              <a:t>Salario m</a:t>
            </a:r>
            <a:r>
              <a:rPr lang="es-MX" dirty="0" smtClean="0">
                <a:solidFill>
                  <a:schemeClr val="accent2">
                    <a:lumMod val="60000"/>
                    <a:lumOff val="40000"/>
                  </a:schemeClr>
                </a:solidFill>
              </a:rPr>
              <a:t>ínimo </a:t>
            </a:r>
            <a:r>
              <a:rPr lang="es-MX" dirty="0" smtClean="0">
                <a:solidFill>
                  <a:schemeClr val="accent2">
                    <a:lumMod val="60000"/>
                    <a:lumOff val="40000"/>
                  </a:schemeClr>
                </a:solidFill>
              </a:rPr>
              <a:t>por hora en el Mundo</a:t>
            </a:r>
            <a:endParaRPr lang="es-MX" dirty="0">
              <a:solidFill>
                <a:schemeClr val="accent2">
                  <a:lumMod val="60000"/>
                  <a:lumOff val="40000"/>
                </a:schemeClr>
              </a:solidFill>
            </a:endParaRPr>
          </a:p>
        </p:txBody>
      </p:sp>
      <p:sp>
        <p:nvSpPr>
          <p:cNvPr id="2" name="1 Flecha derecha"/>
          <p:cNvSpPr/>
          <p:nvPr/>
        </p:nvSpPr>
        <p:spPr>
          <a:xfrm rot="2127671">
            <a:off x="1270601" y="5468770"/>
            <a:ext cx="429490" cy="3130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4498176" y="6676796"/>
            <a:ext cx="4645824" cy="200055"/>
          </a:xfrm>
          <a:prstGeom prst="rect">
            <a:avLst/>
          </a:prstGeom>
          <a:noFill/>
        </p:spPr>
        <p:txBody>
          <a:bodyPr wrap="none" rtlCol="0">
            <a:spAutoFit/>
          </a:bodyPr>
          <a:lstStyle/>
          <a:p>
            <a:r>
              <a:rPr lang="es-MX" sz="700" i="1" dirty="0" smtClean="0"/>
              <a:t>Fuente: Base de datos de la OECD sobre productividad. PIB por hora trabajada, total de la economía, USD, PPA 2013</a:t>
            </a:r>
            <a:endParaRPr lang="es-MX" sz="700" dirty="0"/>
          </a:p>
        </p:txBody>
      </p:sp>
      <p:sp>
        <p:nvSpPr>
          <p:cNvPr id="4" name="3 CuadroTexto"/>
          <p:cNvSpPr txBox="1"/>
          <p:nvPr/>
        </p:nvSpPr>
        <p:spPr>
          <a:xfrm>
            <a:off x="4624430" y="5625280"/>
            <a:ext cx="2939972" cy="369332"/>
          </a:xfrm>
          <a:prstGeom prst="rect">
            <a:avLst/>
          </a:prstGeom>
          <a:noFill/>
        </p:spPr>
        <p:txBody>
          <a:bodyPr wrap="none" rtlCol="0">
            <a:spAutoFit/>
          </a:bodyPr>
          <a:lstStyle/>
          <a:p>
            <a:r>
              <a:rPr lang="es-ES" dirty="0" smtClean="0"/>
              <a:t>2017: $0.55    T.C. 18 pesos</a:t>
            </a:r>
            <a:endParaRPr lang="es-ES" dirty="0"/>
          </a:p>
        </p:txBody>
      </p:sp>
    </p:spTree>
    <p:extLst>
      <p:ext uri="{BB962C8B-B14F-4D97-AF65-F5344CB8AC3E}">
        <p14:creationId xmlns:p14="http://schemas.microsoft.com/office/powerpoint/2010/main" val="3132963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productividad </a:t>
            </a:r>
            <a:r>
              <a:rPr lang="es-MX" dirty="0"/>
              <a:t>en México</a:t>
            </a:r>
          </a:p>
        </p:txBody>
      </p:sp>
      <p:sp>
        <p:nvSpPr>
          <p:cNvPr id="5" name="4 Rectángulo"/>
          <p:cNvSpPr/>
          <p:nvPr/>
        </p:nvSpPr>
        <p:spPr>
          <a:xfrm>
            <a:off x="72000" y="2132856"/>
            <a:ext cx="8964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411785" cy="369332"/>
          </a:xfrm>
          <a:prstGeom prst="rect">
            <a:avLst/>
          </a:prstGeom>
          <a:noFill/>
        </p:spPr>
        <p:txBody>
          <a:bodyPr wrap="none" rtlCol="0">
            <a:spAutoFit/>
          </a:bodyPr>
          <a:lstStyle/>
          <a:p>
            <a:r>
              <a:rPr lang="es-MX" dirty="0" smtClean="0">
                <a:solidFill>
                  <a:schemeClr val="accent2">
                    <a:lumMod val="60000"/>
                    <a:lumOff val="40000"/>
                  </a:schemeClr>
                </a:solidFill>
              </a:rPr>
              <a:t>Salario Mínimo por mes en América Latina</a:t>
            </a:r>
            <a:endParaRPr lang="es-MX" dirty="0">
              <a:solidFill>
                <a:schemeClr val="accent2">
                  <a:lumMod val="60000"/>
                  <a:lumOff val="40000"/>
                </a:schemeClr>
              </a:solidFill>
            </a:endParaRPr>
          </a:p>
        </p:txBody>
      </p:sp>
      <p:pic>
        <p:nvPicPr>
          <p:cNvPr id="2560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6600"/>
                    </a14:imgEffect>
                    <a14:imgEffect>
                      <a14:saturation sat="245000"/>
                    </a14:imgEffect>
                  </a14:imgLayer>
                </a14:imgProps>
              </a:ext>
              <a:ext uri="{28A0092B-C50C-407E-A947-70E740481C1C}">
                <a14:useLocalDpi xmlns:a14="http://schemas.microsoft.com/office/drawing/2010/main" val="0"/>
              </a:ext>
            </a:extLst>
          </a:blip>
          <a:srcRect l="-8495" t="7844" r="-9231" b="7384"/>
          <a:stretch/>
        </p:blipFill>
        <p:spPr bwMode="auto">
          <a:xfrm>
            <a:off x="72000" y="2263054"/>
            <a:ext cx="9000000" cy="4416722"/>
          </a:xfrm>
          <a:prstGeom prst="rect">
            <a:avLst/>
          </a:prstGeom>
          <a:solidFill>
            <a:schemeClr val="bg1"/>
          </a:solidFill>
          <a:ln>
            <a:noFill/>
          </a:ln>
          <a:extLst/>
        </p:spPr>
      </p:pic>
      <p:sp>
        <p:nvSpPr>
          <p:cNvPr id="8" name="7 CuadroTexto"/>
          <p:cNvSpPr txBox="1"/>
          <p:nvPr/>
        </p:nvSpPr>
        <p:spPr>
          <a:xfrm>
            <a:off x="5620303" y="6657945"/>
            <a:ext cx="3344185" cy="200055"/>
          </a:xfrm>
          <a:prstGeom prst="rect">
            <a:avLst/>
          </a:prstGeom>
          <a:noFill/>
        </p:spPr>
        <p:txBody>
          <a:bodyPr wrap="none" rtlCol="0">
            <a:spAutoFit/>
          </a:bodyPr>
          <a:lstStyle/>
          <a:p>
            <a:r>
              <a:rPr lang="es-MX" sz="700" i="1" dirty="0" smtClean="0"/>
              <a:t>Fuente: Base de datos de la OCDE con estudio propio. www.salariominimo.com.mx</a:t>
            </a:r>
            <a:endParaRPr lang="es-MX" sz="700" dirty="0"/>
          </a:p>
        </p:txBody>
      </p:sp>
      <p:sp>
        <p:nvSpPr>
          <p:cNvPr id="9" name="8 Flecha derecha"/>
          <p:cNvSpPr/>
          <p:nvPr/>
        </p:nvSpPr>
        <p:spPr>
          <a:xfrm rot="7341753">
            <a:off x="6474665" y="4833800"/>
            <a:ext cx="429490" cy="3130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58920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35992" y="2252519"/>
            <a:ext cx="1439664" cy="427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7452320" y="2564904"/>
            <a:ext cx="1583680" cy="427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65104" y="5661248"/>
            <a:ext cx="8964000" cy="1024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000" y="2132856"/>
            <a:ext cx="896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i="1" dirty="0" smtClean="0">
                <a:solidFill>
                  <a:schemeClr val="tx1"/>
                </a:solidFill>
              </a:rPr>
              <a:t>La </a:t>
            </a:r>
            <a:r>
              <a:rPr lang="es-ES" sz="1400" i="1" dirty="0">
                <a:solidFill>
                  <a:schemeClr val="tx1"/>
                </a:solidFill>
              </a:rPr>
              <a:t>percepción promedio del 1% de los hogares más ricos </a:t>
            </a:r>
            <a:r>
              <a:rPr lang="es-ES" sz="1400" i="1" dirty="0" smtClean="0">
                <a:solidFill>
                  <a:schemeClr val="tx1"/>
                </a:solidFill>
              </a:rPr>
              <a:t>es </a:t>
            </a:r>
            <a:r>
              <a:rPr lang="es-ES" sz="1400" i="1" dirty="0">
                <a:solidFill>
                  <a:schemeClr val="tx1"/>
                </a:solidFill>
              </a:rPr>
              <a:t>729 veces mayor al promedio de un hogar pobre del primer </a:t>
            </a:r>
            <a:r>
              <a:rPr lang="es-ES" sz="1400" i="1" dirty="0" err="1" smtClean="0">
                <a:solidFill>
                  <a:schemeClr val="tx1"/>
                </a:solidFill>
              </a:rPr>
              <a:t>decíl</a:t>
            </a:r>
            <a:r>
              <a:rPr lang="es-ES" sz="1400" i="1" dirty="0" smtClean="0">
                <a:solidFill>
                  <a:schemeClr val="tx1"/>
                </a:solidFill>
              </a:rPr>
              <a:t>. </a:t>
            </a:r>
            <a:endParaRPr lang="es-MX" sz="1400" i="1" dirty="0">
              <a:solidFill>
                <a:schemeClr val="tx1"/>
              </a:solidFill>
            </a:endParaRPr>
          </a:p>
        </p:txBody>
      </p:sp>
      <p:sp>
        <p:nvSpPr>
          <p:cNvPr id="3" name="2 Título"/>
          <p:cNvSpPr>
            <a:spLocks noGrp="1"/>
          </p:cNvSpPr>
          <p:nvPr>
            <p:ph type="title"/>
          </p:nvPr>
        </p:nvSpPr>
        <p:spPr/>
        <p:txBody>
          <a:bodyPr/>
          <a:lstStyle/>
          <a:p>
            <a:r>
              <a:rPr lang="es-MX" dirty="0" smtClean="0"/>
              <a:t>productividad </a:t>
            </a:r>
            <a:r>
              <a:rPr lang="es-MX" dirty="0"/>
              <a:t>en México</a:t>
            </a:r>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58882" y="1700808"/>
            <a:ext cx="3037050" cy="369332"/>
          </a:xfrm>
          <a:prstGeom prst="rect">
            <a:avLst/>
          </a:prstGeom>
          <a:noFill/>
        </p:spPr>
        <p:txBody>
          <a:bodyPr wrap="none" rtlCol="0">
            <a:spAutoFit/>
          </a:bodyPr>
          <a:lstStyle/>
          <a:p>
            <a:r>
              <a:rPr lang="es-MX" dirty="0" smtClean="0">
                <a:solidFill>
                  <a:schemeClr val="accent2">
                    <a:lumMod val="60000"/>
                    <a:lumOff val="40000"/>
                  </a:schemeClr>
                </a:solidFill>
              </a:rPr>
              <a:t>Cuanto en realidad ganamos</a:t>
            </a:r>
            <a:endParaRPr lang="es-MX" dirty="0">
              <a:solidFill>
                <a:schemeClr val="accent2">
                  <a:lumMod val="60000"/>
                  <a:lumOff val="40000"/>
                </a:schemeClr>
              </a:solidFill>
            </a:endParaRPr>
          </a:p>
        </p:txBody>
      </p:sp>
      <p:sp>
        <p:nvSpPr>
          <p:cNvPr id="8" name="7 CuadroTexto"/>
          <p:cNvSpPr txBox="1"/>
          <p:nvPr/>
        </p:nvSpPr>
        <p:spPr>
          <a:xfrm>
            <a:off x="0" y="6685329"/>
            <a:ext cx="1912703" cy="215444"/>
          </a:xfrm>
          <a:prstGeom prst="rect">
            <a:avLst/>
          </a:prstGeom>
          <a:noFill/>
        </p:spPr>
        <p:txBody>
          <a:bodyPr wrap="none" rtlCol="0">
            <a:spAutoFit/>
          </a:bodyPr>
          <a:lstStyle/>
          <a:p>
            <a:r>
              <a:rPr lang="es-MX" sz="800" i="1" dirty="0" smtClean="0"/>
              <a:t>Fuente</a:t>
            </a:r>
            <a:r>
              <a:rPr lang="es-MX" sz="700" i="1" dirty="0" smtClean="0"/>
              <a:t>: Censo de población y vivienda 2010</a:t>
            </a:r>
            <a:endParaRPr lang="es-MX" sz="700" dirty="0"/>
          </a:p>
        </p:txBody>
      </p:sp>
      <p:pic>
        <p:nvPicPr>
          <p:cNvPr id="2050" name="Picture 2" descr="https://fatmty.files.wordpress.com/2011/12/cuanto-gana-el-mexicano.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6" t="27349" r="2215" b="11130"/>
          <a:stretch/>
        </p:blipFill>
        <p:spPr bwMode="auto">
          <a:xfrm>
            <a:off x="1333981" y="2984931"/>
            <a:ext cx="6264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81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productividad </a:t>
            </a:r>
            <a:r>
              <a:rPr lang="es-MX" dirty="0"/>
              <a:t>en México</a:t>
            </a:r>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58882" y="1700808"/>
            <a:ext cx="4151136" cy="369332"/>
          </a:xfrm>
          <a:prstGeom prst="rect">
            <a:avLst/>
          </a:prstGeom>
          <a:noFill/>
        </p:spPr>
        <p:txBody>
          <a:bodyPr wrap="none" rtlCol="0">
            <a:spAutoFit/>
          </a:bodyPr>
          <a:lstStyle/>
          <a:p>
            <a:r>
              <a:rPr lang="es-MX" dirty="0" smtClean="0">
                <a:solidFill>
                  <a:schemeClr val="accent2">
                    <a:lumMod val="60000"/>
                    <a:lumOff val="40000"/>
                  </a:schemeClr>
                </a:solidFill>
              </a:rPr>
              <a:t>Historia del Salario Mínimo real por día. </a:t>
            </a:r>
            <a:endParaRPr lang="es-MX" dirty="0">
              <a:solidFill>
                <a:schemeClr val="accent2">
                  <a:lumMod val="60000"/>
                  <a:lumOff val="40000"/>
                </a:schemeClr>
              </a:solidFill>
            </a:endParaRPr>
          </a:p>
        </p:txBody>
      </p:sp>
      <p:sp>
        <p:nvSpPr>
          <p:cNvPr id="7" name="6 Rectángulo"/>
          <p:cNvSpPr/>
          <p:nvPr/>
        </p:nvSpPr>
        <p:spPr>
          <a:xfrm>
            <a:off x="72000" y="2132856"/>
            <a:ext cx="8964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http://frentealapobreza.mx/wp-content/uploads/2015/07/Screen-Shot-2015-07-27-at-12.03.15-PM.png"/>
          <p:cNvPicPr>
            <a:picLocks noChangeAspect="1" noChangeArrowheads="1"/>
          </p:cNvPicPr>
          <p:nvPr/>
        </p:nvPicPr>
        <p:blipFill rotWithShape="1">
          <a:blip r:embed="rId2">
            <a:extLst>
              <a:ext uri="{28A0092B-C50C-407E-A947-70E740481C1C}">
                <a14:useLocalDpi xmlns:a14="http://schemas.microsoft.com/office/drawing/2010/main" val="0"/>
              </a:ext>
            </a:extLst>
          </a:blip>
          <a:srcRect l="-21934" t="1135" r="-20425" b="5182"/>
          <a:stretch/>
        </p:blipFill>
        <p:spPr bwMode="auto">
          <a:xfrm>
            <a:off x="72000" y="2196000"/>
            <a:ext cx="9036000" cy="4500000"/>
          </a:xfrm>
          <a:prstGeom prst="rect">
            <a:avLst/>
          </a:prstGeom>
          <a:solidFill>
            <a:schemeClr val="bg1"/>
          </a:solidFill>
        </p:spPr>
      </p:pic>
      <p:sp>
        <p:nvSpPr>
          <p:cNvPr id="8" name="7 CuadroTexto"/>
          <p:cNvSpPr txBox="1"/>
          <p:nvPr/>
        </p:nvSpPr>
        <p:spPr>
          <a:xfrm>
            <a:off x="0" y="6685329"/>
            <a:ext cx="6106159" cy="215444"/>
          </a:xfrm>
          <a:prstGeom prst="rect">
            <a:avLst/>
          </a:prstGeom>
          <a:noFill/>
        </p:spPr>
        <p:txBody>
          <a:bodyPr wrap="none" rtlCol="0">
            <a:spAutoFit/>
          </a:bodyPr>
          <a:lstStyle/>
          <a:p>
            <a:r>
              <a:rPr lang="es-MX" sz="800" i="1" dirty="0" smtClean="0"/>
              <a:t>Fuente</a:t>
            </a:r>
            <a:r>
              <a:rPr lang="es-MX" sz="700" i="1" dirty="0" smtClean="0"/>
              <a:t>: INPC 2014 = 100, valores a mayo de cada año con base en el salario mínimo nominal reportado por Banco de México e INPC reportado por INEGI</a:t>
            </a:r>
            <a:endParaRPr lang="es-MX" sz="700" dirty="0"/>
          </a:p>
        </p:txBody>
      </p:sp>
    </p:spTree>
    <p:extLst>
      <p:ext uri="{BB962C8B-B14F-4D97-AF65-F5344CB8AC3E}">
        <p14:creationId xmlns:p14="http://schemas.microsoft.com/office/powerpoint/2010/main" val="343386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Por que existen los pobres?</a:t>
            </a:r>
            <a:endParaRPr lang="es-MX"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200"/>
            <a:ext cx="9144000" cy="457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72000" y="1484784"/>
            <a:ext cx="89640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0" y="6237312"/>
            <a:ext cx="90360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452466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35992" y="2252519"/>
            <a:ext cx="1151632" cy="427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7884368" y="2564904"/>
            <a:ext cx="1151632" cy="427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65104" y="6109265"/>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Título"/>
          <p:cNvSpPr>
            <a:spLocks noGrp="1"/>
          </p:cNvSpPr>
          <p:nvPr>
            <p:ph type="title"/>
          </p:nvPr>
        </p:nvSpPr>
        <p:spPr/>
        <p:txBody>
          <a:bodyPr/>
          <a:lstStyle/>
          <a:p>
            <a:r>
              <a:rPr lang="es-MX" dirty="0" smtClean="0"/>
              <a:t>productividad </a:t>
            </a:r>
            <a:r>
              <a:rPr lang="es-MX" dirty="0"/>
              <a:t>en México</a:t>
            </a:r>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58882" y="1700808"/>
            <a:ext cx="4196983" cy="369332"/>
          </a:xfrm>
          <a:prstGeom prst="rect">
            <a:avLst/>
          </a:prstGeom>
          <a:noFill/>
        </p:spPr>
        <p:txBody>
          <a:bodyPr wrap="none" rtlCol="0">
            <a:spAutoFit/>
          </a:bodyPr>
          <a:lstStyle/>
          <a:p>
            <a:r>
              <a:rPr lang="es-MX" dirty="0" smtClean="0">
                <a:solidFill>
                  <a:schemeClr val="accent2">
                    <a:lumMod val="60000"/>
                    <a:lumOff val="40000"/>
                  </a:schemeClr>
                </a:solidFill>
              </a:rPr>
              <a:t>Salario mínimo vs canasta alimentaría </a:t>
            </a:r>
            <a:endParaRPr lang="es-MX" dirty="0">
              <a:solidFill>
                <a:schemeClr val="accent2">
                  <a:lumMod val="60000"/>
                  <a:lumOff val="40000"/>
                </a:schemeClr>
              </a:solidFill>
            </a:endParaRPr>
          </a:p>
        </p:txBody>
      </p:sp>
      <p:sp>
        <p:nvSpPr>
          <p:cNvPr id="8" name="7 CuadroTexto"/>
          <p:cNvSpPr txBox="1"/>
          <p:nvPr/>
        </p:nvSpPr>
        <p:spPr>
          <a:xfrm>
            <a:off x="0" y="6685329"/>
            <a:ext cx="2440092" cy="215444"/>
          </a:xfrm>
          <a:prstGeom prst="rect">
            <a:avLst/>
          </a:prstGeom>
          <a:noFill/>
        </p:spPr>
        <p:txBody>
          <a:bodyPr wrap="none" rtlCol="0">
            <a:spAutoFit/>
          </a:bodyPr>
          <a:lstStyle/>
          <a:p>
            <a:r>
              <a:rPr lang="es-MX" sz="800" i="1" dirty="0" smtClean="0"/>
              <a:t>Fuente</a:t>
            </a:r>
            <a:r>
              <a:rPr lang="es-MX" sz="700" i="1" dirty="0" smtClean="0"/>
              <a:t>: UNAM, 2010, Centro de análisis multidisciplinario</a:t>
            </a:r>
            <a:endParaRPr lang="es-MX" sz="700" dirty="0"/>
          </a:p>
        </p:txBody>
      </p:sp>
      <p:pic>
        <p:nvPicPr>
          <p:cNvPr id="2" name="Picture 2" descr="http://enlacezapatista.ezln.org.mx/wp-content/gallery/reporte87explotacion/grafica4.JPG"/>
          <p:cNvPicPr>
            <a:picLocks noChangeAspect="1" noChangeArrowheads="1"/>
          </p:cNvPicPr>
          <p:nvPr/>
        </p:nvPicPr>
        <p:blipFill rotWithShape="1">
          <a:blip r:embed="rId2">
            <a:extLst>
              <a:ext uri="{28A0092B-C50C-407E-A947-70E740481C1C}">
                <a14:useLocalDpi xmlns:a14="http://schemas.microsoft.com/office/drawing/2010/main" val="0"/>
              </a:ext>
            </a:extLst>
          </a:blip>
          <a:srcRect l="7580" t="18495" r="4550" b="12359"/>
          <a:stretch/>
        </p:blipFill>
        <p:spPr bwMode="auto">
          <a:xfrm>
            <a:off x="931931" y="2564904"/>
            <a:ext cx="7104294" cy="3960440"/>
          </a:xfrm>
          <a:prstGeom prst="rect">
            <a:avLst/>
          </a:prstGeom>
          <a:solidFill>
            <a:schemeClr val="bg1"/>
          </a:solidFill>
        </p:spPr>
      </p:pic>
    </p:spTree>
    <p:extLst>
      <p:ext uri="{BB962C8B-B14F-4D97-AF65-F5344CB8AC3E}">
        <p14:creationId xmlns:p14="http://schemas.microsoft.com/office/powerpoint/2010/main" val="366821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Principal factor por el que ganó </a:t>
            </a:r>
            <a:r>
              <a:rPr lang="es-MX" dirty="0" err="1" smtClean="0"/>
              <a:t>trump</a:t>
            </a:r>
            <a:endParaRPr lang="es-MX"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88" r="-25357"/>
          <a:stretch/>
        </p:blipFill>
        <p:spPr bwMode="auto">
          <a:xfrm>
            <a:off x="72000" y="2212086"/>
            <a:ext cx="9000000" cy="4582809"/>
          </a:xfrm>
          <a:prstGeom prst="rect">
            <a:avLst/>
          </a:prstGeom>
          <a:solidFill>
            <a:schemeClr val="bg1"/>
          </a:solidFill>
          <a:ln>
            <a:noFill/>
          </a:ln>
          <a:effectLst/>
          <a:extLst/>
        </p:spPr>
      </p:pic>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358882" y="1700808"/>
            <a:ext cx="2968313" cy="369332"/>
          </a:xfrm>
          <a:prstGeom prst="rect">
            <a:avLst/>
          </a:prstGeom>
          <a:noFill/>
        </p:spPr>
        <p:txBody>
          <a:bodyPr wrap="none" rtlCol="0">
            <a:spAutoFit/>
          </a:bodyPr>
          <a:lstStyle/>
          <a:p>
            <a:r>
              <a:rPr lang="es-MX" dirty="0" smtClean="0">
                <a:solidFill>
                  <a:schemeClr val="accent2">
                    <a:lumMod val="60000"/>
                    <a:lumOff val="40000"/>
                  </a:schemeClr>
                </a:solidFill>
              </a:rPr>
              <a:t>Las preocupaciones de EUA </a:t>
            </a:r>
            <a:endParaRPr lang="es-MX" dirty="0">
              <a:solidFill>
                <a:schemeClr val="accent2">
                  <a:lumMod val="60000"/>
                  <a:lumOff val="40000"/>
                </a:schemeClr>
              </a:solidFill>
            </a:endParaRPr>
          </a:p>
        </p:txBody>
      </p:sp>
      <p:sp>
        <p:nvSpPr>
          <p:cNvPr id="7" name="6 Rectángulo"/>
          <p:cNvSpPr/>
          <p:nvPr/>
        </p:nvSpPr>
        <p:spPr>
          <a:xfrm>
            <a:off x="72000" y="2132856"/>
            <a:ext cx="8964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0" y="6685329"/>
            <a:ext cx="718466" cy="215444"/>
          </a:xfrm>
          <a:prstGeom prst="rect">
            <a:avLst/>
          </a:prstGeom>
          <a:noFill/>
        </p:spPr>
        <p:txBody>
          <a:bodyPr wrap="none" rtlCol="0">
            <a:spAutoFit/>
          </a:bodyPr>
          <a:lstStyle/>
          <a:p>
            <a:r>
              <a:rPr lang="es-MX" sz="800" i="1" dirty="0" smtClean="0"/>
              <a:t>Fuente</a:t>
            </a:r>
            <a:r>
              <a:rPr lang="es-MX" sz="700" i="1" dirty="0" smtClean="0"/>
              <a:t>: CNN</a:t>
            </a:r>
            <a:endParaRPr lang="es-MX" sz="700" dirty="0"/>
          </a:p>
        </p:txBody>
      </p:sp>
    </p:spTree>
    <p:extLst>
      <p:ext uri="{BB962C8B-B14F-4D97-AF65-F5344CB8AC3E}">
        <p14:creationId xmlns:p14="http://schemas.microsoft.com/office/powerpoint/2010/main" val="2520275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491935" cy="369332"/>
          </a:xfrm>
          <a:prstGeom prst="rect">
            <a:avLst/>
          </a:prstGeom>
          <a:noFill/>
        </p:spPr>
        <p:txBody>
          <a:bodyPr wrap="none" rtlCol="0">
            <a:spAutoFit/>
          </a:bodyPr>
          <a:lstStyle/>
          <a:p>
            <a:r>
              <a:rPr lang="es-MX" dirty="0" smtClean="0">
                <a:solidFill>
                  <a:schemeClr val="accent2">
                    <a:lumMod val="60000"/>
                    <a:lumOff val="40000"/>
                  </a:schemeClr>
                </a:solidFill>
              </a:rPr>
              <a:t>Distribución mundial del ingreso por quintil </a:t>
            </a:r>
            <a:endParaRPr lang="es-MX" dirty="0">
              <a:solidFill>
                <a:schemeClr val="accent2">
                  <a:lumMod val="60000"/>
                  <a:lumOff val="40000"/>
                </a:schemeClr>
              </a:solidFill>
            </a:endParaRPr>
          </a:p>
        </p:txBody>
      </p:sp>
      <p:sp>
        <p:nvSpPr>
          <p:cNvPr id="8" name="7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50074" y="6381328"/>
            <a:ext cx="8964000" cy="40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0" y="6685329"/>
            <a:ext cx="2117887" cy="215444"/>
          </a:xfrm>
          <a:prstGeom prst="rect">
            <a:avLst/>
          </a:prstGeom>
          <a:noFill/>
        </p:spPr>
        <p:txBody>
          <a:bodyPr wrap="none" rtlCol="0">
            <a:spAutoFit/>
          </a:bodyPr>
          <a:lstStyle/>
          <a:p>
            <a:r>
              <a:rPr lang="es-MX" sz="800" i="1" dirty="0" smtClean="0"/>
              <a:t>Fuente</a:t>
            </a:r>
            <a:r>
              <a:rPr lang="es-MX" sz="700" i="1" dirty="0" smtClean="0"/>
              <a:t>: UNDP, Human </a:t>
            </a:r>
            <a:r>
              <a:rPr lang="es-MX" sz="700" i="1" dirty="0" err="1" smtClean="0"/>
              <a:t>Development</a:t>
            </a:r>
            <a:r>
              <a:rPr lang="es-MX" sz="700" i="1" dirty="0" smtClean="0"/>
              <a:t> </a:t>
            </a:r>
            <a:r>
              <a:rPr lang="es-MX" sz="700" i="1" dirty="0" err="1" smtClean="0"/>
              <a:t>Report</a:t>
            </a:r>
            <a:r>
              <a:rPr lang="es-MX" sz="700" i="1" dirty="0" smtClean="0"/>
              <a:t> 2008</a:t>
            </a:r>
            <a:endParaRPr lang="es-MX" sz="700" dirty="0"/>
          </a:p>
        </p:txBody>
      </p:sp>
      <p:pic>
        <p:nvPicPr>
          <p:cNvPr id="3074" name="Picture 2" descr="Champagne Glass Distribution from Conley (2008) You May Ask Yourself"/>
          <p:cNvPicPr>
            <a:picLocks noChangeAspect="1" noChangeArrowheads="1"/>
          </p:cNvPicPr>
          <p:nvPr/>
        </p:nvPicPr>
        <p:blipFill rotWithShape="1">
          <a:blip r:embed="rId2">
            <a:extLst>
              <a:ext uri="{28A0092B-C50C-407E-A947-70E740481C1C}">
                <a14:useLocalDpi xmlns:a14="http://schemas.microsoft.com/office/drawing/2010/main" val="0"/>
              </a:ext>
            </a:extLst>
          </a:blip>
          <a:srcRect l="-50644" r="-53287"/>
          <a:stretch/>
        </p:blipFill>
        <p:spPr bwMode="auto">
          <a:xfrm>
            <a:off x="108000" y="2215213"/>
            <a:ext cx="8964000" cy="4470116"/>
          </a:xfrm>
          <a:prstGeom prst="rect">
            <a:avLst/>
          </a:prstGeom>
          <a:solidFill>
            <a:schemeClr val="bg1"/>
          </a:solidFill>
        </p:spPr>
      </p:pic>
      <p:sp>
        <p:nvSpPr>
          <p:cNvPr id="11" name="2 Título"/>
          <p:cNvSpPr>
            <a:spLocks noGrp="1"/>
          </p:cNvSpPr>
          <p:nvPr>
            <p:ph type="title"/>
          </p:nvPr>
        </p:nvSpPr>
        <p:spPr/>
        <p:txBody>
          <a:bodyPr/>
          <a:lstStyle/>
          <a:p>
            <a:r>
              <a:rPr lang="es-MX" dirty="0" smtClean="0"/>
              <a:t>la economía mundial</a:t>
            </a:r>
            <a:endParaRPr lang="es-MX" dirty="0"/>
          </a:p>
        </p:txBody>
      </p:sp>
    </p:spTree>
    <p:extLst>
      <p:ext uri="{BB962C8B-B14F-4D97-AF65-F5344CB8AC3E}">
        <p14:creationId xmlns:p14="http://schemas.microsoft.com/office/powerpoint/2010/main" val="2615879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La Desigualdad Mundial</a:t>
            </a:r>
            <a:endParaRPr lang="es-MX" dirty="0"/>
          </a:p>
        </p:txBody>
      </p:sp>
      <p:pic>
        <p:nvPicPr>
          <p:cNvPr id="5" name="Picture 2" descr="http://jobenomicsblog.com/wp-content/uploads/2012/11/Global-Income-Inequality.jpg"/>
          <p:cNvPicPr>
            <a:picLocks noChangeAspect="1" noChangeArrowheads="1"/>
          </p:cNvPicPr>
          <p:nvPr/>
        </p:nvPicPr>
        <p:blipFill rotWithShape="1">
          <a:blip r:embed="rId2">
            <a:extLst>
              <a:ext uri="{28A0092B-C50C-407E-A947-70E740481C1C}">
                <a14:useLocalDpi xmlns:a14="http://schemas.microsoft.com/office/drawing/2010/main" val="0"/>
              </a:ext>
            </a:extLst>
          </a:blip>
          <a:srcRect l="-4780" t="-8527" r="-5766" b="-48978"/>
          <a:stretch/>
        </p:blipFill>
        <p:spPr bwMode="auto">
          <a:xfrm>
            <a:off x="108000" y="1584000"/>
            <a:ext cx="8964000" cy="5256000"/>
          </a:xfrm>
          <a:prstGeom prst="rect">
            <a:avLst/>
          </a:prstGeom>
          <a:solidFill>
            <a:schemeClr val="bg1"/>
          </a:solidFill>
          <a:effectLst/>
          <a:extLst/>
        </p:spPr>
      </p:pic>
      <p:sp>
        <p:nvSpPr>
          <p:cNvPr id="4" name="3 CuadroTexto"/>
          <p:cNvSpPr txBox="1"/>
          <p:nvPr/>
        </p:nvSpPr>
        <p:spPr>
          <a:xfrm>
            <a:off x="251520" y="6165503"/>
            <a:ext cx="7821279" cy="738664"/>
          </a:xfrm>
          <a:prstGeom prst="rect">
            <a:avLst/>
          </a:prstGeom>
          <a:noFill/>
        </p:spPr>
        <p:txBody>
          <a:bodyPr wrap="square" rtlCol="0">
            <a:spAutoFit/>
          </a:bodyPr>
          <a:lstStyle/>
          <a:p>
            <a:r>
              <a:rPr lang="es-MX" sz="1100" i="1" dirty="0" smtClean="0"/>
              <a:t>Gráfico: México </a:t>
            </a:r>
            <a:r>
              <a:rPr lang="es-MX" sz="1100" i="1" dirty="0"/>
              <a:t>está dentro del 25% de los países con mayores niveles de desigualdad en el mundo y es </a:t>
            </a:r>
            <a:r>
              <a:rPr lang="es-MX" sz="1100" i="1" dirty="0" smtClean="0"/>
              <a:t>el segundo país más desigual </a:t>
            </a:r>
            <a:r>
              <a:rPr lang="es-MX" sz="1100" i="1" dirty="0"/>
              <a:t>de la </a:t>
            </a:r>
            <a:r>
              <a:rPr lang="es-MX" sz="1100" i="1" dirty="0" smtClean="0"/>
              <a:t>OCDE. </a:t>
            </a:r>
          </a:p>
          <a:p>
            <a:r>
              <a:rPr lang="es-MX" sz="1100" i="1" dirty="0" smtClean="0"/>
              <a:t>*Datos: Mezcla entre reporte ajustado y proporción de Pareto. Estudio realizado por Miguel del Castillo Negrete para la CEPAL. </a:t>
            </a:r>
            <a:endParaRPr lang="es-MX" sz="1100" i="1" dirty="0"/>
          </a:p>
          <a:p>
            <a:pPr algn="r"/>
            <a:r>
              <a:rPr lang="es-MX" sz="900" i="1" dirty="0" smtClean="0"/>
              <a:t>Fuente: UNAM</a:t>
            </a:r>
            <a:endParaRPr lang="es-MX" sz="900" i="1" dirty="0"/>
          </a:p>
        </p:txBody>
      </p:sp>
      <p:sp>
        <p:nvSpPr>
          <p:cNvPr id="6" name="5 Flecha derecha"/>
          <p:cNvSpPr/>
          <p:nvPr/>
        </p:nvSpPr>
        <p:spPr>
          <a:xfrm rot="5400000">
            <a:off x="2540122" y="2553688"/>
            <a:ext cx="429490" cy="3130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1278302" y="2179797"/>
            <a:ext cx="1633076" cy="369332"/>
          </a:xfrm>
          <a:prstGeom prst="rect">
            <a:avLst/>
          </a:prstGeom>
          <a:noFill/>
        </p:spPr>
        <p:txBody>
          <a:bodyPr wrap="none" rtlCol="0">
            <a:spAutoFit/>
          </a:bodyPr>
          <a:lstStyle/>
          <a:p>
            <a:r>
              <a:rPr lang="es-ES" dirty="0" smtClean="0">
                <a:solidFill>
                  <a:srgbClr val="FF0000"/>
                </a:solidFill>
              </a:rPr>
              <a:t>Datos oficiales</a:t>
            </a:r>
            <a:endParaRPr lang="es-ES" dirty="0">
              <a:solidFill>
                <a:srgbClr val="FF0000"/>
              </a:solidFill>
            </a:endParaRPr>
          </a:p>
        </p:txBody>
      </p:sp>
      <p:sp>
        <p:nvSpPr>
          <p:cNvPr id="8" name="7 CuadroTexto"/>
          <p:cNvSpPr txBox="1"/>
          <p:nvPr/>
        </p:nvSpPr>
        <p:spPr>
          <a:xfrm>
            <a:off x="467544" y="5445224"/>
            <a:ext cx="3099118" cy="369332"/>
          </a:xfrm>
          <a:prstGeom prst="rect">
            <a:avLst/>
          </a:prstGeom>
          <a:noFill/>
        </p:spPr>
        <p:txBody>
          <a:bodyPr wrap="none" rtlCol="0">
            <a:spAutoFit/>
          </a:bodyPr>
          <a:lstStyle/>
          <a:p>
            <a:r>
              <a:rPr lang="es-ES" dirty="0" smtClean="0"/>
              <a:t>Coeficiente GINI México:* </a:t>
            </a:r>
            <a:r>
              <a:rPr lang="es-ES" b="1" dirty="0" smtClean="0">
                <a:solidFill>
                  <a:srgbClr val="FF0000"/>
                </a:solidFill>
              </a:rPr>
              <a:t>68</a:t>
            </a:r>
            <a:r>
              <a:rPr lang="es-ES" dirty="0" smtClean="0"/>
              <a:t> </a:t>
            </a:r>
            <a:endParaRPr lang="es-ES" dirty="0"/>
          </a:p>
        </p:txBody>
      </p:sp>
    </p:spTree>
    <p:extLst>
      <p:ext uri="{BB962C8B-B14F-4D97-AF65-F5344CB8AC3E}">
        <p14:creationId xmlns:p14="http://schemas.microsoft.com/office/powerpoint/2010/main" val="1126657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La Desigualdad Mundial</a:t>
            </a:r>
            <a:endParaRPr lang="es-MX"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29" t="-2" r="-13175" b="4237"/>
          <a:stretch/>
        </p:blipFill>
        <p:spPr bwMode="auto">
          <a:xfrm>
            <a:off x="108000" y="1628800"/>
            <a:ext cx="8928000" cy="4896000"/>
          </a:xfrm>
          <a:prstGeom prst="rect">
            <a:avLst/>
          </a:prstGeom>
          <a:solidFill>
            <a:schemeClr val="bg1"/>
          </a:solidFill>
          <a:ln>
            <a:noFill/>
          </a:ln>
        </p:spPr>
      </p:pic>
      <p:sp>
        <p:nvSpPr>
          <p:cNvPr id="4" name="3 Rectángulo"/>
          <p:cNvSpPr/>
          <p:nvPr/>
        </p:nvSpPr>
        <p:spPr>
          <a:xfrm>
            <a:off x="50074" y="6481642"/>
            <a:ext cx="8964000" cy="40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100" i="1" dirty="0" smtClean="0">
                <a:solidFill>
                  <a:schemeClr val="tx1"/>
                </a:solidFill>
              </a:rPr>
              <a:t>Fuente: Elaborado por Miguel del Castillo Negrete. Estudios y Perspectivas. CEPAL</a:t>
            </a:r>
            <a:endParaRPr lang="es-MX" sz="1100" dirty="0">
              <a:solidFill>
                <a:schemeClr val="tx1"/>
              </a:solidFill>
            </a:endParaRPr>
          </a:p>
        </p:txBody>
      </p:sp>
    </p:spTree>
    <p:extLst>
      <p:ext uri="{BB962C8B-B14F-4D97-AF65-F5344CB8AC3E}">
        <p14:creationId xmlns:p14="http://schemas.microsoft.com/office/powerpoint/2010/main" val="694172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la </a:t>
            </a:r>
            <a:r>
              <a:rPr lang="es-MX" dirty="0"/>
              <a:t>economía en el mundo</a:t>
            </a:r>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7204857" cy="369332"/>
          </a:xfrm>
          <a:prstGeom prst="rect">
            <a:avLst/>
          </a:prstGeom>
          <a:noFill/>
        </p:spPr>
        <p:txBody>
          <a:bodyPr wrap="none" rtlCol="0">
            <a:spAutoFit/>
          </a:bodyPr>
          <a:lstStyle/>
          <a:p>
            <a:r>
              <a:rPr lang="es-MX" dirty="0" smtClean="0">
                <a:solidFill>
                  <a:schemeClr val="accent2">
                    <a:lumMod val="60000"/>
                    <a:lumOff val="40000"/>
                  </a:schemeClr>
                </a:solidFill>
              </a:rPr>
              <a:t>Comparativa de desigualdad en la RIQUEZA. Que escenario queremos?</a:t>
            </a:r>
            <a:endParaRPr lang="es-MX" dirty="0">
              <a:solidFill>
                <a:schemeClr val="accent2">
                  <a:lumMod val="60000"/>
                  <a:lumOff val="40000"/>
                </a:schemeClr>
              </a:solidFill>
            </a:endParaRPr>
          </a:p>
        </p:txBody>
      </p:sp>
      <p:sp>
        <p:nvSpPr>
          <p:cNvPr id="8" name="7 CuadroTexto"/>
          <p:cNvSpPr txBox="1"/>
          <p:nvPr/>
        </p:nvSpPr>
        <p:spPr>
          <a:xfrm>
            <a:off x="0" y="6685329"/>
            <a:ext cx="1678665"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62" t="9026" r="-24047" b="8967"/>
          <a:stretch/>
        </p:blipFill>
        <p:spPr bwMode="auto">
          <a:xfrm>
            <a:off x="108504" y="2601336"/>
            <a:ext cx="9000000" cy="3852000"/>
          </a:xfrm>
          <a:prstGeom prst="rect">
            <a:avLst/>
          </a:prstGeom>
          <a:solidFill>
            <a:schemeClr val="bg1"/>
          </a:solidFill>
          <a:ln>
            <a:noFill/>
          </a:ln>
          <a:effectLst/>
          <a:extLst/>
        </p:spPr>
      </p:pic>
      <p:sp>
        <p:nvSpPr>
          <p:cNvPr id="2" name="1 CuadroTexto"/>
          <p:cNvSpPr txBox="1"/>
          <p:nvPr/>
        </p:nvSpPr>
        <p:spPr>
          <a:xfrm>
            <a:off x="3015362" y="2164832"/>
            <a:ext cx="5229046" cy="369332"/>
          </a:xfrm>
          <a:prstGeom prst="rect">
            <a:avLst/>
          </a:prstGeom>
          <a:noFill/>
        </p:spPr>
        <p:txBody>
          <a:bodyPr wrap="square" rtlCol="0">
            <a:spAutoFit/>
          </a:bodyPr>
          <a:lstStyle/>
          <a:p>
            <a:r>
              <a:rPr lang="es-ES" dirty="0" smtClean="0"/>
              <a:t>Crecimiento anual del capital en  México: 7.5%</a:t>
            </a:r>
            <a:endParaRPr lang="es-ES" dirty="0"/>
          </a:p>
        </p:txBody>
      </p:sp>
    </p:spTree>
    <p:extLst>
      <p:ext uri="{BB962C8B-B14F-4D97-AF65-F5344CB8AC3E}">
        <p14:creationId xmlns:p14="http://schemas.microsoft.com/office/powerpoint/2010/main" val="3187919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la </a:t>
            </a:r>
            <a:r>
              <a:rPr lang="es-MX" dirty="0"/>
              <a:t>economía en el mundo</a:t>
            </a:r>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7225440" cy="369332"/>
          </a:xfrm>
          <a:prstGeom prst="rect">
            <a:avLst/>
          </a:prstGeom>
          <a:noFill/>
        </p:spPr>
        <p:txBody>
          <a:bodyPr wrap="none" rtlCol="0">
            <a:spAutoFit/>
          </a:bodyPr>
          <a:lstStyle/>
          <a:p>
            <a:r>
              <a:rPr lang="es-MX" dirty="0" smtClean="0">
                <a:solidFill>
                  <a:schemeClr val="accent2">
                    <a:lumMod val="60000"/>
                    <a:lumOff val="40000"/>
                  </a:schemeClr>
                </a:solidFill>
              </a:rPr>
              <a:t>Comparativa de desigualdad en el INGRESO. Que escenario queremos?</a:t>
            </a:r>
            <a:endParaRPr lang="es-MX" dirty="0">
              <a:solidFill>
                <a:schemeClr val="accent2">
                  <a:lumMod val="60000"/>
                  <a:lumOff val="40000"/>
                </a:schemeClr>
              </a:solidFill>
            </a:endParaRPr>
          </a:p>
        </p:txBody>
      </p:sp>
      <p:sp>
        <p:nvSpPr>
          <p:cNvPr id="8" name="7 CuadroTexto"/>
          <p:cNvSpPr txBox="1"/>
          <p:nvPr/>
        </p:nvSpPr>
        <p:spPr>
          <a:xfrm>
            <a:off x="0" y="6685329"/>
            <a:ext cx="7672293" cy="215444"/>
          </a:xfrm>
          <a:prstGeom prst="rect">
            <a:avLst/>
          </a:prstGeom>
          <a:noFill/>
        </p:spPr>
        <p:txBody>
          <a:bodyPr wrap="none" rtlCol="0">
            <a:spAutoFit/>
          </a:bodyPr>
          <a:lstStyle/>
          <a:p>
            <a:r>
              <a:rPr lang="es-MX" sz="800" i="1" dirty="0" smtClean="0"/>
              <a:t>Fuente</a:t>
            </a:r>
            <a:r>
              <a:rPr lang="es-MX" sz="700" i="1" dirty="0" smtClean="0"/>
              <a:t>: picketty.pse.ens.fr/capital21c      Ultima Columna: </a:t>
            </a:r>
            <a:r>
              <a:rPr lang="es-MX" sz="800" i="1" dirty="0"/>
              <a:t>Mezcla entre reporte ajustado y proporción de Pareto. Estudio realizado por Miguel del Castillo Negrete para la CEPAL. </a:t>
            </a:r>
            <a:endParaRPr lang="es-MX" sz="7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160" r="-9160"/>
          <a:stretch/>
        </p:blipFill>
        <p:spPr bwMode="auto">
          <a:xfrm>
            <a:off x="0" y="2696344"/>
            <a:ext cx="9034463"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613223"/>
            <a:ext cx="981075"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3532" y="6042223"/>
            <a:ext cx="40767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8028384" y="2285256"/>
            <a:ext cx="1006079" cy="409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CuadroTexto"/>
          <p:cNvSpPr txBox="1"/>
          <p:nvPr/>
        </p:nvSpPr>
        <p:spPr>
          <a:xfrm>
            <a:off x="2987824" y="2132856"/>
            <a:ext cx="5229046" cy="369332"/>
          </a:xfrm>
          <a:prstGeom prst="rect">
            <a:avLst/>
          </a:prstGeom>
          <a:noFill/>
        </p:spPr>
        <p:txBody>
          <a:bodyPr wrap="square" rtlCol="0">
            <a:spAutoFit/>
          </a:bodyPr>
          <a:lstStyle/>
          <a:p>
            <a:r>
              <a:rPr lang="es-ES" dirty="0" smtClean="0"/>
              <a:t>Crecimiento anual del Ingreso en  México: 0.5%</a:t>
            </a:r>
            <a:endParaRPr lang="es-ES" dirty="0"/>
          </a:p>
        </p:txBody>
      </p:sp>
    </p:spTree>
    <p:extLst>
      <p:ext uri="{BB962C8B-B14F-4D97-AF65-F5344CB8AC3E}">
        <p14:creationId xmlns:p14="http://schemas.microsoft.com/office/powerpoint/2010/main" val="4066317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000" y="2132856"/>
            <a:ext cx="8964000" cy="991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70" t="5805" r="-10501" b="7040"/>
          <a:stretch/>
        </p:blipFill>
        <p:spPr bwMode="auto">
          <a:xfrm>
            <a:off x="72000" y="3124092"/>
            <a:ext cx="8964000" cy="3473260"/>
          </a:xfrm>
          <a:prstGeom prst="rect">
            <a:avLst/>
          </a:prstGeom>
          <a:solidFill>
            <a:schemeClr val="bg1"/>
          </a:solidFill>
          <a:ln>
            <a:noFill/>
          </a:ln>
          <a:effectLst/>
          <a:extLst/>
        </p:spPr>
      </p:pic>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358882" y="1700808"/>
            <a:ext cx="5904180" cy="369332"/>
          </a:xfrm>
          <a:prstGeom prst="rect">
            <a:avLst/>
          </a:prstGeom>
          <a:noFill/>
        </p:spPr>
        <p:txBody>
          <a:bodyPr wrap="none" rtlCol="0">
            <a:spAutoFit/>
          </a:bodyPr>
          <a:lstStyle/>
          <a:p>
            <a:r>
              <a:rPr lang="es-MX" dirty="0" smtClean="0">
                <a:solidFill>
                  <a:schemeClr val="accent2">
                    <a:lumMod val="60000"/>
                    <a:lumOff val="40000"/>
                  </a:schemeClr>
                </a:solidFill>
              </a:rPr>
              <a:t>Distribución del INGRESO en el </a:t>
            </a:r>
            <a:r>
              <a:rPr lang="es-MX" dirty="0" err="1" smtClean="0">
                <a:solidFill>
                  <a:schemeClr val="accent2">
                    <a:lumMod val="60000"/>
                    <a:lumOff val="40000"/>
                  </a:schemeClr>
                </a:solidFill>
              </a:rPr>
              <a:t>decil</a:t>
            </a:r>
            <a:r>
              <a:rPr lang="es-MX" dirty="0" smtClean="0">
                <a:solidFill>
                  <a:schemeClr val="accent2">
                    <a:lumMod val="60000"/>
                    <a:lumOff val="40000"/>
                  </a:schemeClr>
                </a:solidFill>
              </a:rPr>
              <a:t> más rico. 1900-2010</a:t>
            </a:r>
            <a:endParaRPr lang="es-MX" dirty="0">
              <a:solidFill>
                <a:schemeClr val="accent2">
                  <a:lumMod val="60000"/>
                  <a:lumOff val="40000"/>
                </a:schemeClr>
              </a:solidFill>
            </a:endParaRPr>
          </a:p>
        </p:txBody>
      </p:sp>
      <p:sp>
        <p:nvSpPr>
          <p:cNvPr id="6" name="5 CuadroTexto"/>
          <p:cNvSpPr txBox="1"/>
          <p:nvPr/>
        </p:nvSpPr>
        <p:spPr>
          <a:xfrm>
            <a:off x="0" y="6685329"/>
            <a:ext cx="1678665"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sp>
        <p:nvSpPr>
          <p:cNvPr id="10" name="2 Título"/>
          <p:cNvSpPr>
            <a:spLocks noGrp="1"/>
          </p:cNvSpPr>
          <p:nvPr>
            <p:ph type="title"/>
          </p:nvPr>
        </p:nvSpPr>
        <p:spPr/>
        <p:txBody>
          <a:bodyPr/>
          <a:lstStyle/>
          <a:p>
            <a:r>
              <a:rPr lang="es-MX" dirty="0" smtClean="0"/>
              <a:t>economía mundial</a:t>
            </a:r>
            <a:endParaRPr lang="es-MX" dirty="0"/>
          </a:p>
        </p:txBody>
      </p:sp>
      <p:sp>
        <p:nvSpPr>
          <p:cNvPr id="2" name="1 CuadroTexto"/>
          <p:cNvSpPr txBox="1"/>
          <p:nvPr/>
        </p:nvSpPr>
        <p:spPr>
          <a:xfrm>
            <a:off x="2915816" y="2204864"/>
            <a:ext cx="5147499" cy="923330"/>
          </a:xfrm>
          <a:prstGeom prst="rect">
            <a:avLst/>
          </a:prstGeom>
          <a:noFill/>
        </p:spPr>
        <p:txBody>
          <a:bodyPr wrap="none" rtlCol="0">
            <a:spAutoFit/>
          </a:bodyPr>
          <a:lstStyle/>
          <a:p>
            <a:pPr algn="r"/>
            <a:r>
              <a:rPr lang="es-ES" dirty="0" smtClean="0"/>
              <a:t>El 10% más rico en México acaparó en 2016: 64%</a:t>
            </a:r>
          </a:p>
          <a:p>
            <a:pPr algn="r"/>
            <a:r>
              <a:rPr lang="es-ES" dirty="0" smtClean="0"/>
              <a:t>El 1% acaparó en 2016: 29%</a:t>
            </a:r>
          </a:p>
          <a:p>
            <a:pPr algn="r"/>
            <a:r>
              <a:rPr lang="es-ES" dirty="0" smtClean="0"/>
              <a:t>El 0.1% acaparó en 2016: el 17%</a:t>
            </a:r>
            <a:endParaRPr lang="es-ES" dirty="0"/>
          </a:p>
        </p:txBody>
      </p:sp>
    </p:spTree>
    <p:extLst>
      <p:ext uri="{BB962C8B-B14F-4D97-AF65-F5344CB8AC3E}">
        <p14:creationId xmlns:p14="http://schemas.microsoft.com/office/powerpoint/2010/main" val="5098460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000" y="2132856"/>
            <a:ext cx="8964000"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358882" y="1700808"/>
            <a:ext cx="5066452" cy="369332"/>
          </a:xfrm>
          <a:prstGeom prst="rect">
            <a:avLst/>
          </a:prstGeom>
          <a:noFill/>
        </p:spPr>
        <p:txBody>
          <a:bodyPr wrap="none" rtlCol="0">
            <a:spAutoFit/>
          </a:bodyPr>
          <a:lstStyle/>
          <a:p>
            <a:r>
              <a:rPr lang="es-MX" dirty="0" smtClean="0">
                <a:solidFill>
                  <a:schemeClr val="accent2">
                    <a:lumMod val="60000"/>
                    <a:lumOff val="40000"/>
                  </a:schemeClr>
                </a:solidFill>
              </a:rPr>
              <a:t>Estructura del ingreso en México y su crecimiento</a:t>
            </a:r>
            <a:endParaRPr lang="es-MX" dirty="0">
              <a:solidFill>
                <a:schemeClr val="accent2">
                  <a:lumMod val="60000"/>
                  <a:lumOff val="40000"/>
                </a:schemeClr>
              </a:solidFill>
            </a:endParaRPr>
          </a:p>
        </p:txBody>
      </p:sp>
      <p:sp>
        <p:nvSpPr>
          <p:cNvPr id="6" name="5 CuadroTexto"/>
          <p:cNvSpPr txBox="1"/>
          <p:nvPr/>
        </p:nvSpPr>
        <p:spPr>
          <a:xfrm>
            <a:off x="0" y="6685329"/>
            <a:ext cx="1678665"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sp>
        <p:nvSpPr>
          <p:cNvPr id="10" name="2 Título"/>
          <p:cNvSpPr>
            <a:spLocks noGrp="1"/>
          </p:cNvSpPr>
          <p:nvPr>
            <p:ph type="title"/>
          </p:nvPr>
        </p:nvSpPr>
        <p:spPr/>
        <p:txBody>
          <a:bodyPr/>
          <a:lstStyle/>
          <a:p>
            <a:r>
              <a:rPr lang="es-MX" dirty="0" smtClean="0"/>
              <a:t>economía de </a:t>
            </a:r>
            <a:r>
              <a:rPr lang="es-MX" dirty="0" err="1" smtClean="0"/>
              <a:t>mexico</a:t>
            </a:r>
            <a:endParaRPr lang="es-MX"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68" b="-66"/>
          <a:stretch/>
        </p:blipFill>
        <p:spPr bwMode="auto">
          <a:xfrm>
            <a:off x="103230" y="2808000"/>
            <a:ext cx="4405546" cy="28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654" y="2806514"/>
            <a:ext cx="4315197" cy="25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387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000" y="2132856"/>
            <a:ext cx="8964000"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358882" y="1700808"/>
            <a:ext cx="5066452" cy="369332"/>
          </a:xfrm>
          <a:prstGeom prst="rect">
            <a:avLst/>
          </a:prstGeom>
          <a:noFill/>
        </p:spPr>
        <p:txBody>
          <a:bodyPr wrap="none" rtlCol="0">
            <a:spAutoFit/>
          </a:bodyPr>
          <a:lstStyle/>
          <a:p>
            <a:r>
              <a:rPr lang="es-MX" dirty="0" smtClean="0">
                <a:solidFill>
                  <a:schemeClr val="accent2">
                    <a:lumMod val="60000"/>
                    <a:lumOff val="40000"/>
                  </a:schemeClr>
                </a:solidFill>
              </a:rPr>
              <a:t>Estructura del ingreso en México y su crecimiento</a:t>
            </a:r>
            <a:endParaRPr lang="es-MX" dirty="0">
              <a:solidFill>
                <a:schemeClr val="accent2">
                  <a:lumMod val="60000"/>
                  <a:lumOff val="40000"/>
                </a:schemeClr>
              </a:solidFill>
            </a:endParaRPr>
          </a:p>
        </p:txBody>
      </p:sp>
      <p:sp>
        <p:nvSpPr>
          <p:cNvPr id="6" name="5 CuadroTexto"/>
          <p:cNvSpPr txBox="1"/>
          <p:nvPr/>
        </p:nvSpPr>
        <p:spPr>
          <a:xfrm>
            <a:off x="0" y="6685329"/>
            <a:ext cx="1678665"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sp>
        <p:nvSpPr>
          <p:cNvPr id="10" name="2 Título"/>
          <p:cNvSpPr>
            <a:spLocks noGrp="1"/>
          </p:cNvSpPr>
          <p:nvPr>
            <p:ph type="title"/>
          </p:nvPr>
        </p:nvSpPr>
        <p:spPr/>
        <p:txBody>
          <a:bodyPr/>
          <a:lstStyle/>
          <a:p>
            <a:r>
              <a:rPr lang="es-MX" dirty="0" smtClean="0"/>
              <a:t>economía de </a:t>
            </a:r>
            <a:r>
              <a:rPr lang="es-MX" dirty="0" err="1" smtClean="0"/>
              <a:t>Mexico</a:t>
            </a:r>
            <a:endParaRPr lang="es-MX"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393" y="2297645"/>
            <a:ext cx="4533213" cy="438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024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tursan.net/wp-content/alimentacion-cereb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665" y="2097599"/>
            <a:ext cx="7924800" cy="4533900"/>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p:txBody>
          <a:bodyPr>
            <a:normAutofit fontScale="90000"/>
          </a:bodyPr>
          <a:lstStyle/>
          <a:p>
            <a:r>
              <a:rPr lang="es-MX" dirty="0" smtClean="0"/>
              <a:t>Influencia padres – hijos</a:t>
            </a:r>
            <a:br>
              <a:rPr lang="es-MX" dirty="0" smtClean="0"/>
            </a:br>
            <a:r>
              <a:rPr lang="es-MX" dirty="0" smtClean="0"/>
              <a:t>alimentación</a:t>
            </a:r>
            <a:endParaRPr lang="es-MX" dirty="0"/>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CuadroTexto"/>
          <p:cNvSpPr txBox="1"/>
          <p:nvPr/>
        </p:nvSpPr>
        <p:spPr>
          <a:xfrm>
            <a:off x="358882" y="1700808"/>
            <a:ext cx="6650988" cy="369332"/>
          </a:xfrm>
          <a:prstGeom prst="rect">
            <a:avLst/>
          </a:prstGeom>
          <a:noFill/>
        </p:spPr>
        <p:txBody>
          <a:bodyPr wrap="none" rtlCol="0">
            <a:spAutoFit/>
          </a:bodyPr>
          <a:lstStyle/>
          <a:p>
            <a:r>
              <a:rPr lang="es-MX" dirty="0" smtClean="0">
                <a:solidFill>
                  <a:srgbClr val="FFC000"/>
                </a:solidFill>
              </a:rPr>
              <a:t>Por que es importante darle los nutrientes suficientes a tus hijos?</a:t>
            </a:r>
            <a:endParaRPr lang="es-MX" dirty="0">
              <a:solidFill>
                <a:srgbClr val="FFC000"/>
              </a:solidFill>
            </a:endParaRPr>
          </a:p>
        </p:txBody>
      </p:sp>
      <p:sp>
        <p:nvSpPr>
          <p:cNvPr id="6" name="5 Rectángulo"/>
          <p:cNvSpPr/>
          <p:nvPr/>
        </p:nvSpPr>
        <p:spPr>
          <a:xfrm>
            <a:off x="209291" y="2097599"/>
            <a:ext cx="8768173" cy="4533900"/>
          </a:xfrm>
          <a:prstGeom prst="rect">
            <a:avLst/>
          </a:prstGeom>
          <a:gradFill flip="none" rotWithShape="1">
            <a:gsLst>
              <a:gs pos="0">
                <a:schemeClr val="bg1">
                  <a:alpha val="0"/>
                </a:schemeClr>
              </a:gs>
              <a:gs pos="50000">
                <a:schemeClr val="bg1">
                  <a:lumMod val="95000"/>
                  <a:alpha val="12000"/>
                </a:schemeClr>
              </a:gs>
              <a:gs pos="100000">
                <a:schemeClr val="bg1">
                  <a:lumMod val="85000"/>
                </a:schemeClr>
              </a:gs>
            </a:gsLst>
            <a:lin ang="1080000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209291" y="2049478"/>
            <a:ext cx="4002669" cy="6401753"/>
          </a:xfrm>
          <a:prstGeom prst="rect">
            <a:avLst/>
          </a:prstGeom>
          <a:noFill/>
        </p:spPr>
        <p:txBody>
          <a:bodyPr wrap="square" rtlCol="0">
            <a:spAutoFit/>
          </a:bodyPr>
          <a:lstStyle/>
          <a:p>
            <a:endParaRPr lang="es-MX" dirty="0">
              <a:solidFill>
                <a:schemeClr val="accent6">
                  <a:lumMod val="50000"/>
                </a:schemeClr>
              </a:solidFill>
            </a:endParaRPr>
          </a:p>
          <a:p>
            <a:pPr marL="285750" indent="-285750">
              <a:buFont typeface="Arial" panose="020B0604020202020204" pitchFamily="34" charset="0"/>
              <a:buChar char="•"/>
            </a:pPr>
            <a:r>
              <a:rPr lang="es-MX" dirty="0" smtClean="0">
                <a:solidFill>
                  <a:schemeClr val="accent6">
                    <a:lumMod val="50000"/>
                  </a:schemeClr>
                </a:solidFill>
              </a:rPr>
              <a:t>“El cerebro en los primeros 14 meses es el órgano que más crece teniendo el 80% de la masa de un adulto.  Si no recibe los nutrientes necesarios, puede llegar a perder de 2 a 3 años de desarrollo cognitivo”.</a:t>
            </a:r>
          </a:p>
          <a:p>
            <a:endParaRPr lang="es-MX" dirty="0" smtClean="0">
              <a:solidFill>
                <a:schemeClr val="accent6">
                  <a:lumMod val="50000"/>
                </a:schemeClr>
              </a:solidFill>
            </a:endParaRPr>
          </a:p>
          <a:p>
            <a:pPr marL="285750" indent="-285750">
              <a:buFont typeface="Arial" panose="020B0604020202020204" pitchFamily="34" charset="0"/>
              <a:buChar char="•"/>
            </a:pPr>
            <a:r>
              <a:rPr lang="es-MX" dirty="0" smtClean="0">
                <a:solidFill>
                  <a:schemeClr val="accent6">
                    <a:lumMod val="50000"/>
                  </a:schemeClr>
                </a:solidFill>
              </a:rPr>
              <a:t>“Solo en los primeros 2 años de edad se puede actuar sobre la desnutrición con éxito. Después la recuperación del niño se torna más difícil casi imposible”</a:t>
            </a:r>
            <a:endParaRPr lang="es-MX" sz="2000" dirty="0" smtClean="0"/>
          </a:p>
          <a:p>
            <a:endParaRPr lang="es-MX" sz="2000" dirty="0" smtClean="0"/>
          </a:p>
          <a:p>
            <a:endParaRPr lang="es-MX" sz="1600" dirty="0" smtClean="0"/>
          </a:p>
          <a:p>
            <a:r>
              <a:rPr lang="es-MX" sz="1100" i="1" dirty="0" smtClean="0"/>
              <a:t>Fuente. UNICEF. Informe Anual sobre la desnutrición Infantil.</a:t>
            </a:r>
            <a:endParaRPr lang="es-MX" sz="1100" i="1" dirty="0"/>
          </a:p>
          <a:p>
            <a:pPr marL="285750" indent="-285750">
              <a:buFont typeface="Arial" panose="020B0604020202020204" pitchFamily="34" charset="0"/>
              <a:buChar char="•"/>
            </a:pPr>
            <a:endParaRPr lang="es-MX" sz="2000" dirty="0"/>
          </a:p>
          <a:p>
            <a:pPr marL="285750" indent="-285750">
              <a:buFont typeface="Arial" panose="020B0604020202020204" pitchFamily="34" charset="0"/>
              <a:buChar char="•"/>
            </a:pPr>
            <a:endParaRPr lang="es-MX" sz="2000" dirty="0" smtClean="0"/>
          </a:p>
          <a:p>
            <a:pPr marL="285750" indent="-285750">
              <a:buFont typeface="Arial" panose="020B0604020202020204" pitchFamily="34" charset="0"/>
              <a:buChar char="•"/>
            </a:pPr>
            <a:endParaRPr lang="es-MX" sz="2000" dirty="0" smtClean="0"/>
          </a:p>
          <a:p>
            <a:r>
              <a:rPr lang="es-MX" sz="2000" dirty="0"/>
              <a:t/>
            </a:r>
            <a:br>
              <a:rPr lang="es-MX" sz="2000" dirty="0"/>
            </a:br>
            <a:endParaRPr lang="es-MX" sz="2000" dirty="0"/>
          </a:p>
        </p:txBody>
      </p:sp>
    </p:spTree>
    <p:extLst>
      <p:ext uri="{BB962C8B-B14F-4D97-AF65-F5344CB8AC3E}">
        <p14:creationId xmlns:p14="http://schemas.microsoft.com/office/powerpoint/2010/main" val="2227267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Factores a estudiar en </a:t>
            </a:r>
            <a:r>
              <a:rPr lang="es-MX" dirty="0" err="1" smtClean="0"/>
              <a:t>mexico</a:t>
            </a:r>
            <a:endParaRPr lang="es-MX" dirty="0"/>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8202630" cy="369332"/>
          </a:xfrm>
          <a:prstGeom prst="rect">
            <a:avLst/>
          </a:prstGeom>
          <a:noFill/>
        </p:spPr>
        <p:txBody>
          <a:bodyPr wrap="none" rtlCol="0">
            <a:spAutoFit/>
          </a:bodyPr>
          <a:lstStyle/>
          <a:p>
            <a:r>
              <a:rPr lang="es-MX" dirty="0" smtClean="0">
                <a:solidFill>
                  <a:srgbClr val="FFC000"/>
                </a:solidFill>
              </a:rPr>
              <a:t>Economía</a:t>
            </a:r>
            <a:r>
              <a:rPr lang="es-MX" dirty="0" smtClean="0">
                <a:solidFill>
                  <a:schemeClr val="accent2">
                    <a:lumMod val="60000"/>
                    <a:lumOff val="40000"/>
                  </a:schemeClr>
                </a:solidFill>
              </a:rPr>
              <a:t> –  Porcentaje de la riqueza heredada del total de la riqueza en Francia </a:t>
            </a:r>
            <a:endParaRPr lang="es-MX" dirty="0">
              <a:solidFill>
                <a:schemeClr val="accent2">
                  <a:lumMod val="60000"/>
                  <a:lumOff val="40000"/>
                </a:schemeClr>
              </a:solidFill>
            </a:endParaRPr>
          </a:p>
        </p:txBody>
      </p:sp>
      <p:sp>
        <p:nvSpPr>
          <p:cNvPr id="8" name="7 CuadroTexto"/>
          <p:cNvSpPr txBox="1"/>
          <p:nvPr/>
        </p:nvSpPr>
        <p:spPr>
          <a:xfrm>
            <a:off x="0" y="6685329"/>
            <a:ext cx="1701107"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57" t="7102" r="-7133" b="7131"/>
          <a:stretch/>
        </p:blipFill>
        <p:spPr bwMode="auto">
          <a:xfrm>
            <a:off x="72000" y="2564904"/>
            <a:ext cx="9000000" cy="4059112"/>
          </a:xfrm>
          <a:prstGeom prst="rect">
            <a:avLst/>
          </a:prstGeom>
          <a:solidFill>
            <a:schemeClr val="bg1"/>
          </a:solidFill>
          <a:ln>
            <a:noFill/>
          </a:ln>
          <a:effectLst/>
          <a:extLst/>
        </p:spPr>
      </p:pic>
    </p:spTree>
    <p:extLst>
      <p:ext uri="{BB962C8B-B14F-4D97-AF65-F5344CB8AC3E}">
        <p14:creationId xmlns:p14="http://schemas.microsoft.com/office/powerpoint/2010/main" val="2478847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economía </a:t>
            </a:r>
            <a:r>
              <a:rPr lang="es-MX" dirty="0"/>
              <a:t>en el mundo</a:t>
            </a:r>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200" i="1" dirty="0" smtClean="0">
                <a:solidFill>
                  <a:schemeClr val="tx1"/>
                </a:solidFill>
              </a:rPr>
              <a:t>En México tan </a:t>
            </a:r>
            <a:r>
              <a:rPr lang="es-ES" sz="1200" i="1" dirty="0">
                <a:solidFill>
                  <a:schemeClr val="tx1"/>
                </a:solidFill>
              </a:rPr>
              <a:t>sólo de 1960 a 2010 el porcentaje de jóvenes entre 18 y 31 años casados que </a:t>
            </a:r>
          </a:p>
          <a:p>
            <a:pPr algn="r"/>
            <a:r>
              <a:rPr lang="es-ES" sz="1200" i="1" dirty="0">
                <a:solidFill>
                  <a:schemeClr val="tx1"/>
                </a:solidFill>
              </a:rPr>
              <a:t>viven en casa propia disminuyó un 50%.</a:t>
            </a:r>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187365" cy="369332"/>
          </a:xfrm>
          <a:prstGeom prst="rect">
            <a:avLst/>
          </a:prstGeom>
          <a:noFill/>
        </p:spPr>
        <p:txBody>
          <a:bodyPr wrap="none" rtlCol="0">
            <a:spAutoFit/>
          </a:bodyPr>
          <a:lstStyle/>
          <a:p>
            <a:r>
              <a:rPr lang="es-MX" dirty="0" smtClean="0">
                <a:solidFill>
                  <a:schemeClr val="accent2">
                    <a:lumMod val="60000"/>
                    <a:lumOff val="40000"/>
                  </a:schemeClr>
                </a:solidFill>
              </a:rPr>
              <a:t>La relación capital/ingreso en el mundo.</a:t>
            </a:r>
            <a:endParaRPr lang="es-MX" dirty="0">
              <a:solidFill>
                <a:schemeClr val="accent2">
                  <a:lumMod val="60000"/>
                  <a:lumOff val="40000"/>
                </a:schemeClr>
              </a:solidFill>
            </a:endParaRPr>
          </a:p>
        </p:txBody>
      </p:sp>
      <p:sp>
        <p:nvSpPr>
          <p:cNvPr id="8" name="7 CuadroTexto"/>
          <p:cNvSpPr txBox="1"/>
          <p:nvPr/>
        </p:nvSpPr>
        <p:spPr>
          <a:xfrm>
            <a:off x="0" y="6685329"/>
            <a:ext cx="6665607" cy="215444"/>
          </a:xfrm>
          <a:prstGeom prst="rect">
            <a:avLst/>
          </a:prstGeom>
          <a:noFill/>
        </p:spPr>
        <p:txBody>
          <a:bodyPr wrap="none" rtlCol="0">
            <a:spAutoFit/>
          </a:bodyPr>
          <a:lstStyle/>
          <a:p>
            <a:r>
              <a:rPr lang="es-MX" sz="800" i="1" dirty="0" smtClean="0"/>
              <a:t>Fuente</a:t>
            </a:r>
            <a:r>
              <a:rPr lang="es-MX" sz="700" i="1" dirty="0" smtClean="0"/>
              <a:t>:  picketty.pse.ens.fr/capital21c. </a:t>
            </a:r>
            <a:r>
              <a:rPr lang="es-MX" sz="700" i="1" dirty="0" err="1" smtClean="0"/>
              <a:t>According</a:t>
            </a:r>
            <a:r>
              <a:rPr lang="es-MX" sz="700" i="1" dirty="0" smtClean="0"/>
              <a:t> to </a:t>
            </a:r>
            <a:r>
              <a:rPr lang="es-MX" sz="700" i="1" dirty="0" err="1" smtClean="0"/>
              <a:t>simulations</a:t>
            </a:r>
            <a:r>
              <a:rPr lang="es-MX" sz="700" i="1" dirty="0" smtClean="0"/>
              <a:t> (central </a:t>
            </a:r>
            <a:r>
              <a:rPr lang="es-MX" sz="700" i="1" dirty="0" err="1" smtClean="0"/>
              <a:t>scenario</a:t>
            </a:r>
            <a:r>
              <a:rPr lang="es-MX" sz="700" i="1" dirty="0" smtClean="0"/>
              <a:t>), </a:t>
            </a:r>
            <a:r>
              <a:rPr lang="es-MX" sz="700" i="1" dirty="0" err="1" smtClean="0"/>
              <a:t>the</a:t>
            </a:r>
            <a:r>
              <a:rPr lang="es-MX" sz="700" i="1" dirty="0" smtClean="0"/>
              <a:t> </a:t>
            </a:r>
            <a:r>
              <a:rPr lang="es-MX" sz="700" i="1" dirty="0" err="1" smtClean="0"/>
              <a:t>world</a:t>
            </a:r>
            <a:r>
              <a:rPr lang="es-MX" sz="700" i="1" dirty="0" smtClean="0"/>
              <a:t> capital/</a:t>
            </a:r>
            <a:r>
              <a:rPr lang="es-MX" sz="700" i="1" dirty="0" err="1" smtClean="0"/>
              <a:t>income</a:t>
            </a:r>
            <a:r>
              <a:rPr lang="es-MX" sz="700" i="1" dirty="0" smtClean="0"/>
              <a:t> ratio </a:t>
            </a:r>
            <a:r>
              <a:rPr lang="es-MX" sz="700" i="1" dirty="0" err="1" smtClean="0"/>
              <a:t>might</a:t>
            </a:r>
            <a:r>
              <a:rPr lang="es-MX" sz="700" i="1" dirty="0" smtClean="0"/>
              <a:t> be </a:t>
            </a:r>
            <a:r>
              <a:rPr lang="es-MX" sz="700" i="1" dirty="0" err="1" smtClean="0"/>
              <a:t>near</a:t>
            </a:r>
            <a:r>
              <a:rPr lang="es-MX" sz="700" i="1" dirty="0" smtClean="0"/>
              <a:t> to 700% </a:t>
            </a:r>
            <a:r>
              <a:rPr lang="es-MX" sz="700" i="1" dirty="0" err="1" smtClean="0"/>
              <a:t>by</a:t>
            </a:r>
            <a:r>
              <a:rPr lang="es-MX" sz="700" i="1" dirty="0" smtClean="0"/>
              <a:t> </a:t>
            </a:r>
            <a:r>
              <a:rPr lang="es-MX" sz="700" i="1" dirty="0" err="1" smtClean="0"/>
              <a:t>the</a:t>
            </a:r>
            <a:r>
              <a:rPr lang="es-MX" sz="700" i="1" dirty="0" smtClean="0"/>
              <a:t> </a:t>
            </a:r>
            <a:r>
              <a:rPr lang="es-MX" sz="700" i="1" dirty="0" err="1" smtClean="0"/>
              <a:t>end</a:t>
            </a:r>
            <a:r>
              <a:rPr lang="es-MX" sz="700" i="1" dirty="0" smtClean="0"/>
              <a:t> of </a:t>
            </a:r>
            <a:r>
              <a:rPr lang="es-MX" sz="700" i="1" dirty="0" err="1" smtClean="0"/>
              <a:t>the</a:t>
            </a:r>
            <a:r>
              <a:rPr lang="es-MX" sz="700" i="1" dirty="0" smtClean="0"/>
              <a:t> 21st </a:t>
            </a:r>
            <a:r>
              <a:rPr lang="es-MX" sz="700" i="1" dirty="0" err="1" smtClean="0"/>
              <a:t>century</a:t>
            </a:r>
            <a:r>
              <a:rPr lang="es-MX" sz="700" i="1" dirty="0" smtClean="0"/>
              <a:t>. </a:t>
            </a:r>
            <a:endParaRPr lang="es-MX" sz="700"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57" t="4777" r="-10349" b="8062"/>
          <a:stretch/>
        </p:blipFill>
        <p:spPr bwMode="auto">
          <a:xfrm>
            <a:off x="35496" y="2601352"/>
            <a:ext cx="9036000" cy="3996000"/>
          </a:xfrm>
          <a:prstGeom prst="rect">
            <a:avLst/>
          </a:prstGeom>
          <a:solidFill>
            <a:schemeClr val="bg1"/>
          </a:solidFill>
          <a:ln>
            <a:noFill/>
          </a:ln>
          <a:effectLst/>
          <a:extLst/>
        </p:spPr>
      </p:pic>
    </p:spTree>
    <p:extLst>
      <p:ext uri="{BB962C8B-B14F-4D97-AF65-F5344CB8AC3E}">
        <p14:creationId xmlns:p14="http://schemas.microsoft.com/office/powerpoint/2010/main" val="4127784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Micro-economía en </a:t>
            </a:r>
            <a:r>
              <a:rPr lang="es-MX" dirty="0" err="1" smtClean="0"/>
              <a:t>mexico</a:t>
            </a:r>
            <a:endParaRPr lang="es-MX" dirty="0"/>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185761" cy="369332"/>
          </a:xfrm>
          <a:prstGeom prst="rect">
            <a:avLst/>
          </a:prstGeom>
          <a:noFill/>
        </p:spPr>
        <p:txBody>
          <a:bodyPr wrap="none" rtlCol="0">
            <a:spAutoFit/>
          </a:bodyPr>
          <a:lstStyle/>
          <a:p>
            <a:r>
              <a:rPr lang="es-MX" dirty="0" smtClean="0">
                <a:solidFill>
                  <a:schemeClr val="accent2">
                    <a:lumMod val="60000"/>
                    <a:lumOff val="40000"/>
                  </a:schemeClr>
                </a:solidFill>
              </a:rPr>
              <a:t>La relación consumo/ingreso en México.</a:t>
            </a:r>
            <a:endParaRPr lang="es-MX" dirty="0">
              <a:solidFill>
                <a:schemeClr val="accent2">
                  <a:lumMod val="60000"/>
                  <a:lumOff val="40000"/>
                </a:schemeClr>
              </a:solidFill>
            </a:endParaRPr>
          </a:p>
        </p:txBody>
      </p:sp>
      <p:sp>
        <p:nvSpPr>
          <p:cNvPr id="9" name="8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sz="1200" i="1"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13221"/>
            <a:ext cx="4176464" cy="386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513221"/>
            <a:ext cx="5015873" cy="386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8503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Micro-economía en </a:t>
            </a:r>
            <a:r>
              <a:rPr lang="es-MX" dirty="0" err="1" smtClean="0"/>
              <a:t>mexico</a:t>
            </a:r>
            <a:endParaRPr lang="es-MX" dirty="0"/>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185761" cy="369332"/>
          </a:xfrm>
          <a:prstGeom prst="rect">
            <a:avLst/>
          </a:prstGeom>
          <a:noFill/>
        </p:spPr>
        <p:txBody>
          <a:bodyPr wrap="none" rtlCol="0">
            <a:spAutoFit/>
          </a:bodyPr>
          <a:lstStyle/>
          <a:p>
            <a:r>
              <a:rPr lang="es-MX" dirty="0" smtClean="0">
                <a:solidFill>
                  <a:schemeClr val="accent2">
                    <a:lumMod val="60000"/>
                    <a:lumOff val="40000"/>
                  </a:schemeClr>
                </a:solidFill>
              </a:rPr>
              <a:t>La relación consumo/ingreso en México.</a:t>
            </a:r>
            <a:endParaRPr lang="es-MX" dirty="0">
              <a:solidFill>
                <a:schemeClr val="accent2">
                  <a:lumMod val="60000"/>
                  <a:lumOff val="40000"/>
                </a:schemeClr>
              </a:solidFill>
            </a:endParaRPr>
          </a:p>
        </p:txBody>
      </p:sp>
      <p:sp>
        <p:nvSpPr>
          <p:cNvPr id="9" name="8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sz="1200" i="1"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32" y="2276870"/>
            <a:ext cx="4611302" cy="422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1434" y="2276871"/>
            <a:ext cx="4422991" cy="422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321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Micro-economía en </a:t>
            </a:r>
            <a:r>
              <a:rPr lang="es-MX" dirty="0" err="1" smtClean="0"/>
              <a:t>mexico</a:t>
            </a:r>
            <a:endParaRPr lang="es-MX" dirty="0"/>
          </a:p>
        </p:txBody>
      </p:sp>
      <p:sp>
        <p:nvSpPr>
          <p:cNvPr id="4" name="3 Rectángulo"/>
          <p:cNvSpPr/>
          <p:nvPr/>
        </p:nvSpPr>
        <p:spPr>
          <a:xfrm>
            <a:off x="26775" y="6216987"/>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358882" y="1700808"/>
            <a:ext cx="4185761" cy="369332"/>
          </a:xfrm>
          <a:prstGeom prst="rect">
            <a:avLst/>
          </a:prstGeom>
          <a:noFill/>
        </p:spPr>
        <p:txBody>
          <a:bodyPr wrap="none" rtlCol="0">
            <a:spAutoFit/>
          </a:bodyPr>
          <a:lstStyle/>
          <a:p>
            <a:r>
              <a:rPr lang="es-MX" dirty="0" smtClean="0">
                <a:solidFill>
                  <a:schemeClr val="accent2">
                    <a:lumMod val="60000"/>
                    <a:lumOff val="40000"/>
                  </a:schemeClr>
                </a:solidFill>
              </a:rPr>
              <a:t>La relación consumo/ingreso en México.</a:t>
            </a:r>
            <a:endParaRPr lang="es-MX" dirty="0">
              <a:solidFill>
                <a:schemeClr val="accent2">
                  <a:lumMod val="60000"/>
                  <a:lumOff val="40000"/>
                </a:schemeClr>
              </a:solidFill>
            </a:endParaRPr>
          </a:p>
        </p:txBody>
      </p:sp>
      <p:sp>
        <p:nvSpPr>
          <p:cNvPr id="9" name="8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sz="1200" i="1" dirty="0">
              <a:solidFill>
                <a:schemeClr val="tx1"/>
              </a:solidFill>
            </a:endParaRP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63144"/>
            <a:ext cx="3857592" cy="288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1" y="2389539"/>
            <a:ext cx="3275864" cy="329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912" y="2708921"/>
            <a:ext cx="5303961"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5" y="2286390"/>
            <a:ext cx="4618940" cy="321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529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Los desafíos del futuro</a:t>
            </a:r>
          </a:p>
        </p:txBody>
      </p:sp>
      <p:sp>
        <p:nvSpPr>
          <p:cNvPr id="5" name="4 Rectángulo"/>
          <p:cNvSpPr/>
          <p:nvPr/>
        </p:nvSpPr>
        <p:spPr>
          <a:xfrm>
            <a:off x="26775" y="5949280"/>
            <a:ext cx="8964000" cy="84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Rectángulo"/>
          <p:cNvSpPr/>
          <p:nvPr/>
        </p:nvSpPr>
        <p:spPr>
          <a:xfrm>
            <a:off x="72000" y="2132856"/>
            <a:ext cx="89640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358882" y="1700808"/>
            <a:ext cx="5451557" cy="369332"/>
          </a:xfrm>
          <a:prstGeom prst="rect">
            <a:avLst/>
          </a:prstGeom>
          <a:noFill/>
        </p:spPr>
        <p:txBody>
          <a:bodyPr wrap="none" rtlCol="0">
            <a:spAutoFit/>
          </a:bodyPr>
          <a:lstStyle/>
          <a:p>
            <a:r>
              <a:rPr lang="es-MX" dirty="0" smtClean="0">
                <a:solidFill>
                  <a:srgbClr val="FFC000"/>
                </a:solidFill>
              </a:rPr>
              <a:t>Economía</a:t>
            </a:r>
            <a:r>
              <a:rPr lang="es-MX" dirty="0" smtClean="0">
                <a:solidFill>
                  <a:schemeClr val="accent2">
                    <a:lumMod val="60000"/>
                    <a:lumOff val="40000"/>
                  </a:schemeClr>
                </a:solidFill>
              </a:rPr>
              <a:t> –  Recaudación de Impuestos en % del PIB</a:t>
            </a:r>
            <a:endParaRPr lang="es-MX" dirty="0">
              <a:solidFill>
                <a:schemeClr val="accent2">
                  <a:lumMod val="60000"/>
                  <a:lumOff val="40000"/>
                </a:schemeClr>
              </a:solidFill>
            </a:endParaRPr>
          </a:p>
        </p:txBody>
      </p:sp>
      <p:sp>
        <p:nvSpPr>
          <p:cNvPr id="9" name="8 CuadroTexto"/>
          <p:cNvSpPr txBox="1"/>
          <p:nvPr/>
        </p:nvSpPr>
        <p:spPr>
          <a:xfrm>
            <a:off x="0" y="6685329"/>
            <a:ext cx="2186817" cy="215444"/>
          </a:xfrm>
          <a:prstGeom prst="rect">
            <a:avLst/>
          </a:prstGeom>
          <a:noFill/>
        </p:spPr>
        <p:txBody>
          <a:bodyPr wrap="none" rtlCol="0">
            <a:spAutoFit/>
          </a:bodyPr>
          <a:lstStyle/>
          <a:p>
            <a:r>
              <a:rPr lang="es-MX" sz="800" i="1" dirty="0" smtClean="0"/>
              <a:t>Fuente</a:t>
            </a:r>
            <a:r>
              <a:rPr lang="es-MX" sz="700" i="1" dirty="0" smtClean="0"/>
              <a:t>: EE 2014 Fuente CEPAL, con datos de SHCP</a:t>
            </a:r>
            <a:endParaRPr lang="es-MX" sz="700" dirty="0"/>
          </a:p>
        </p:txBody>
      </p:sp>
      <p:pic>
        <p:nvPicPr>
          <p:cNvPr id="9218" name="Picture 2" descr="Resultado de imagen para impuestos mexico contra otros paises">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 r="-123469"/>
          <a:stretch/>
        </p:blipFill>
        <p:spPr bwMode="auto">
          <a:xfrm>
            <a:off x="100092" y="2410862"/>
            <a:ext cx="9000000" cy="4274467"/>
          </a:xfrm>
          <a:prstGeom prst="rect">
            <a:avLst/>
          </a:prstGeom>
          <a:solidFill>
            <a:schemeClr val="bg1"/>
          </a:solidFill>
          <a:effectLst/>
          <a:extLst/>
        </p:spPr>
      </p:pic>
      <p:pic>
        <p:nvPicPr>
          <p:cNvPr id="9220" name="Picture 4" descr="http://eleconomista.com.mx/files/imagecache/eco2014_650x433/files/val_650_ingresos_180515.png"/>
          <p:cNvPicPr>
            <a:picLocks noChangeAspect="1" noChangeArrowheads="1"/>
          </p:cNvPicPr>
          <p:nvPr/>
        </p:nvPicPr>
        <p:blipFill rotWithShape="1">
          <a:blip r:embed="rId5">
            <a:extLst>
              <a:ext uri="{28A0092B-C50C-407E-A947-70E740481C1C}">
                <a14:useLocalDpi xmlns:a14="http://schemas.microsoft.com/office/drawing/2010/main" val="0"/>
              </a:ext>
            </a:extLst>
          </a:blip>
          <a:srcRect t="11931" b="9649"/>
          <a:stretch/>
        </p:blipFill>
        <p:spPr bwMode="auto">
          <a:xfrm>
            <a:off x="4716016" y="3564000"/>
            <a:ext cx="4065767" cy="212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87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88" y="6021288"/>
            <a:ext cx="9035512" cy="771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0" t="14558" r="-1227" b="26437"/>
          <a:stretch/>
        </p:blipFill>
        <p:spPr bwMode="auto">
          <a:xfrm>
            <a:off x="36496" y="2708920"/>
            <a:ext cx="9000000" cy="3384376"/>
          </a:xfrm>
          <a:prstGeom prst="rect">
            <a:avLst/>
          </a:prstGeom>
          <a:solidFill>
            <a:schemeClr val="bg1"/>
          </a:solidFill>
          <a:ln>
            <a:noFill/>
          </a:ln>
          <a:effectLst/>
          <a:extLst/>
        </p:spPr>
      </p:pic>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CuadroTexto"/>
          <p:cNvSpPr txBox="1"/>
          <p:nvPr/>
        </p:nvSpPr>
        <p:spPr>
          <a:xfrm>
            <a:off x="358882" y="1700808"/>
            <a:ext cx="4223272" cy="369332"/>
          </a:xfrm>
          <a:prstGeom prst="rect">
            <a:avLst/>
          </a:prstGeom>
          <a:noFill/>
        </p:spPr>
        <p:txBody>
          <a:bodyPr wrap="none" rtlCol="0">
            <a:spAutoFit/>
          </a:bodyPr>
          <a:lstStyle/>
          <a:p>
            <a:r>
              <a:rPr lang="es-MX" dirty="0" smtClean="0">
                <a:solidFill>
                  <a:srgbClr val="FFC000"/>
                </a:solidFill>
              </a:rPr>
              <a:t>Los cambios en los sectores del empleo</a:t>
            </a:r>
            <a:endParaRPr lang="es-MX" dirty="0">
              <a:solidFill>
                <a:schemeClr val="accent2">
                  <a:lumMod val="60000"/>
                  <a:lumOff val="40000"/>
                </a:schemeClr>
              </a:solidFill>
            </a:endParaRPr>
          </a:p>
        </p:txBody>
      </p:sp>
      <p:sp>
        <p:nvSpPr>
          <p:cNvPr id="7" name="6 CuadroTexto"/>
          <p:cNvSpPr txBox="1"/>
          <p:nvPr/>
        </p:nvSpPr>
        <p:spPr>
          <a:xfrm>
            <a:off x="0" y="6685329"/>
            <a:ext cx="1701107"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sp>
        <p:nvSpPr>
          <p:cNvPr id="8" name="7 Rectángulo"/>
          <p:cNvSpPr/>
          <p:nvPr/>
        </p:nvSpPr>
        <p:spPr>
          <a:xfrm>
            <a:off x="54496" y="2132856"/>
            <a:ext cx="896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2 Título"/>
          <p:cNvSpPr>
            <a:spLocks noGrp="1"/>
          </p:cNvSpPr>
          <p:nvPr>
            <p:ph type="title"/>
          </p:nvPr>
        </p:nvSpPr>
        <p:spPr/>
        <p:txBody>
          <a:bodyPr/>
          <a:lstStyle/>
          <a:p>
            <a:r>
              <a:rPr lang="es-MX" dirty="0" smtClean="0"/>
              <a:t>Los desafíos del futuro</a:t>
            </a:r>
            <a:endParaRPr lang="es-MX" dirty="0"/>
          </a:p>
        </p:txBody>
      </p:sp>
    </p:spTree>
    <p:extLst>
      <p:ext uri="{BB962C8B-B14F-4D97-AF65-F5344CB8AC3E}">
        <p14:creationId xmlns:p14="http://schemas.microsoft.com/office/powerpoint/2010/main" val="4003393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p00.epimg.net/diario/imagenes/2005/06/20/economia/1119218401_740215_0000000000_noticia_norm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428" y="2141217"/>
            <a:ext cx="3432720" cy="2288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http://www.contactomagazine.com/articulos/CubaFabri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052" y="2149906"/>
            <a:ext cx="3051308" cy="2288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https://media.licdn.com/mpr/mpr/shrinknp_800_800/AAEAAQAAAAAAAAXkAAAAJDc1YzE5ZWZhLTM0NDgtNDg4Ny05YzFlLTZhZmM3NTgxYzY5M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4509120"/>
            <a:ext cx="3744416" cy="21062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2 Título"/>
          <p:cNvSpPr>
            <a:spLocks noGrp="1"/>
          </p:cNvSpPr>
          <p:nvPr>
            <p:ph type="title"/>
          </p:nvPr>
        </p:nvSpPr>
        <p:spPr/>
        <p:txBody>
          <a:bodyPr/>
          <a:lstStyle/>
          <a:p>
            <a:r>
              <a:rPr lang="es-MX" dirty="0" smtClean="0"/>
              <a:t>Los desafíos del futuro</a:t>
            </a:r>
            <a:endParaRPr lang="es-MX" dirty="0"/>
          </a:p>
        </p:txBody>
      </p:sp>
      <p:sp>
        <p:nvSpPr>
          <p:cNvPr id="8" name="7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358882" y="1700808"/>
            <a:ext cx="4377417" cy="369332"/>
          </a:xfrm>
          <a:prstGeom prst="rect">
            <a:avLst/>
          </a:prstGeom>
          <a:noFill/>
        </p:spPr>
        <p:txBody>
          <a:bodyPr wrap="none" rtlCol="0">
            <a:spAutoFit/>
          </a:bodyPr>
          <a:lstStyle/>
          <a:p>
            <a:r>
              <a:rPr lang="es-MX" dirty="0" smtClean="0">
                <a:solidFill>
                  <a:srgbClr val="FFC000"/>
                </a:solidFill>
              </a:rPr>
              <a:t>Fotografías del sector manufacturero textil</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3494047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72000" y="2132855"/>
            <a:ext cx="8964000" cy="4725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Título"/>
          <p:cNvSpPr>
            <a:spLocks noGrp="1"/>
          </p:cNvSpPr>
          <p:nvPr>
            <p:ph type="title"/>
          </p:nvPr>
        </p:nvSpPr>
        <p:spPr/>
        <p:txBody>
          <a:bodyPr/>
          <a:lstStyle/>
          <a:p>
            <a:r>
              <a:rPr lang="es-MX" dirty="0" smtClean="0"/>
              <a:t>EL reto del </a:t>
            </a:r>
            <a:r>
              <a:rPr lang="es-MX" dirty="0" err="1" smtClean="0"/>
              <a:t>pais</a:t>
            </a:r>
            <a:endParaRPr lang="es-MX" dirty="0"/>
          </a:p>
        </p:txBody>
      </p:sp>
      <p:pic>
        <p:nvPicPr>
          <p:cNvPr id="6146" name="Picture 2" descr="https://c1.staticflickr.com/9/8823/17718366339_185dd288f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133" y="2452704"/>
            <a:ext cx="2902827" cy="18403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http://www.elfinanciero.com.mx/files/image_video/uploads/2014/12/30/54a2f0767261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569" y="2452704"/>
            <a:ext cx="3247751" cy="18403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http://1.bp.blogspot.com/-3ztSeVcq__g/VCYcBwSKJ7I/AAAAAAAABDA/th81YNoPu0U/s1600/manufacturas_chin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193" y="4545422"/>
            <a:ext cx="3381933" cy="18359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http://www.empleoenlondres.net/wp-content/uploads/2014/01/food-factory-620x400-300x1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8706" y="4545421"/>
            <a:ext cx="2853741" cy="1835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358882" y="1700808"/>
            <a:ext cx="5997155" cy="369332"/>
          </a:xfrm>
          <a:prstGeom prst="rect">
            <a:avLst/>
          </a:prstGeom>
          <a:noFill/>
        </p:spPr>
        <p:txBody>
          <a:bodyPr wrap="none" rtlCol="0">
            <a:spAutoFit/>
          </a:bodyPr>
          <a:lstStyle/>
          <a:p>
            <a:r>
              <a:rPr lang="es-MX" dirty="0" smtClean="0">
                <a:solidFill>
                  <a:srgbClr val="FFC000"/>
                </a:solidFill>
              </a:rPr>
              <a:t>Alguien reconoce o esta familiarizado con estas imágenes?</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2412333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72000" y="2132855"/>
            <a:ext cx="8964000" cy="427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Título"/>
          <p:cNvSpPr>
            <a:spLocks noGrp="1"/>
          </p:cNvSpPr>
          <p:nvPr>
            <p:ph type="title"/>
          </p:nvPr>
        </p:nvSpPr>
        <p:spPr/>
        <p:txBody>
          <a:bodyPr/>
          <a:lstStyle/>
          <a:p>
            <a:r>
              <a:rPr lang="es-MX" dirty="0" smtClean="0"/>
              <a:t>El futuro….(2-10 años)</a:t>
            </a:r>
            <a:endParaRPr lang="es-MX" dirty="0"/>
          </a:p>
        </p:txBody>
      </p:sp>
      <p:pic>
        <p:nvPicPr>
          <p:cNvPr id="5" name="dcX41EQ1JTo"/>
          <p:cNvPicPr>
            <a:picLocks noRot="1" noChangeAspect="1"/>
          </p:cNvPicPr>
          <p:nvPr>
            <a:videoFile r:link="rId1"/>
          </p:nvPr>
        </p:nvPicPr>
        <p:blipFill>
          <a:blip r:embed="rId3"/>
          <a:stretch>
            <a:fillRect/>
          </a:stretch>
        </p:blipFill>
        <p:spPr>
          <a:xfrm>
            <a:off x="2587599" y="2708920"/>
            <a:ext cx="6254441" cy="3518123"/>
          </a:xfrm>
          <a:prstGeom prst="rect">
            <a:avLst/>
          </a:prstGeom>
          <a:effectLst>
            <a:outerShdw blurRad="50800" dist="38100" dir="2700000" algn="tl" rotWithShape="0">
              <a:prstClr val="black">
                <a:alpha val="40000"/>
              </a:prstClr>
            </a:outerShdw>
          </a:effectLst>
        </p:spPr>
      </p:pic>
      <p:sp>
        <p:nvSpPr>
          <p:cNvPr id="4" name="3 Rectángulo"/>
          <p:cNvSpPr/>
          <p:nvPr/>
        </p:nvSpPr>
        <p:spPr>
          <a:xfrm>
            <a:off x="488" y="6021288"/>
            <a:ext cx="9035512" cy="771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3089307" cy="369332"/>
          </a:xfrm>
          <a:prstGeom prst="rect">
            <a:avLst/>
          </a:prstGeom>
          <a:noFill/>
        </p:spPr>
        <p:txBody>
          <a:bodyPr wrap="none" rtlCol="0">
            <a:spAutoFit/>
          </a:bodyPr>
          <a:lstStyle/>
          <a:p>
            <a:r>
              <a:rPr lang="es-MX" dirty="0" smtClean="0">
                <a:solidFill>
                  <a:srgbClr val="FFC000"/>
                </a:solidFill>
              </a:rPr>
              <a:t>A donde se irán los empleos?</a:t>
            </a:r>
            <a:endParaRPr lang="es-MX" dirty="0">
              <a:solidFill>
                <a:schemeClr val="accent2">
                  <a:lumMod val="60000"/>
                  <a:lumOff val="40000"/>
                </a:schemeClr>
              </a:solidFill>
            </a:endParaRPr>
          </a:p>
        </p:txBody>
      </p:sp>
      <p:sp>
        <p:nvSpPr>
          <p:cNvPr id="9" name="8 CuadroTexto"/>
          <p:cNvSpPr txBox="1"/>
          <p:nvPr/>
        </p:nvSpPr>
        <p:spPr>
          <a:xfrm>
            <a:off x="35496" y="2284852"/>
            <a:ext cx="2339760" cy="4339650"/>
          </a:xfrm>
          <a:prstGeom prst="rect">
            <a:avLst/>
          </a:prstGeom>
          <a:noFill/>
        </p:spPr>
        <p:txBody>
          <a:bodyPr wrap="square" rtlCol="0">
            <a:spAutoFit/>
          </a:bodyPr>
          <a:lstStyle/>
          <a:p>
            <a:pPr marL="171450" indent="-171450" algn="r">
              <a:buFont typeface="Arial" panose="020B0604020202020204" pitchFamily="34" charset="0"/>
              <a:buChar char="•"/>
            </a:pPr>
            <a:r>
              <a:rPr lang="es-MX" sz="1200" i="1" dirty="0" err="1" smtClean="0"/>
              <a:t>Body</a:t>
            </a:r>
            <a:r>
              <a:rPr lang="es-MX" sz="1200" i="1" dirty="0" smtClean="0"/>
              <a:t> </a:t>
            </a:r>
            <a:r>
              <a:rPr lang="es-MX" sz="1200" i="1" dirty="0" err="1" smtClean="0"/>
              <a:t>Part</a:t>
            </a:r>
            <a:r>
              <a:rPr lang="es-MX" sz="1200" i="1" dirty="0" smtClean="0"/>
              <a:t> </a:t>
            </a:r>
            <a:r>
              <a:rPr lang="es-MX" sz="1200" i="1" dirty="0" err="1" smtClean="0"/>
              <a:t>Maker</a:t>
            </a:r>
            <a:endParaRPr lang="es-MX" sz="1200" i="1" dirty="0" smtClean="0"/>
          </a:p>
          <a:p>
            <a:pPr marL="171450" indent="-171450" algn="r">
              <a:buFont typeface="Arial" panose="020B0604020202020204" pitchFamily="34" charset="0"/>
              <a:buChar char="•"/>
            </a:pPr>
            <a:endParaRPr lang="es-MX" sz="1200" i="1" dirty="0" smtClean="0"/>
          </a:p>
          <a:p>
            <a:pPr marL="171450" indent="-171450" algn="r">
              <a:buFont typeface="Arial" panose="020B0604020202020204" pitchFamily="34" charset="0"/>
              <a:buChar char="•"/>
            </a:pPr>
            <a:r>
              <a:rPr lang="es-MX" sz="1200" i="1" dirty="0" err="1" smtClean="0"/>
              <a:t>Nanomédico</a:t>
            </a:r>
            <a:endParaRPr lang="es-MX" sz="1200" i="1" dirty="0" smtClean="0"/>
          </a:p>
          <a:p>
            <a:pPr marL="171450" indent="-171450" algn="r">
              <a:buFont typeface="Arial" panose="020B0604020202020204" pitchFamily="34" charset="0"/>
              <a:buChar char="•"/>
            </a:pPr>
            <a:endParaRPr lang="es-MX" sz="1200" i="1" dirty="0" smtClean="0"/>
          </a:p>
          <a:p>
            <a:pPr marL="171450" indent="-171450" algn="r">
              <a:buFont typeface="Arial" panose="020B0604020202020204" pitchFamily="34" charset="0"/>
              <a:buChar char="•"/>
            </a:pPr>
            <a:r>
              <a:rPr lang="es-MX" sz="1200" i="1" dirty="0" smtClean="0"/>
              <a:t>Especialista en bienestar 3ra edad</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err="1" smtClean="0"/>
              <a:t>Memory</a:t>
            </a:r>
            <a:r>
              <a:rPr lang="es-MX" sz="1200" i="1" dirty="0" smtClean="0"/>
              <a:t> </a:t>
            </a:r>
            <a:r>
              <a:rPr lang="es-MX" sz="1200" i="1" dirty="0" err="1" smtClean="0"/>
              <a:t>increase</a:t>
            </a:r>
            <a:r>
              <a:rPr lang="es-MX" sz="1200" i="1" dirty="0" smtClean="0"/>
              <a:t> </a:t>
            </a:r>
            <a:r>
              <a:rPr lang="es-MX" sz="1200" i="1" dirty="0" err="1" smtClean="0"/>
              <a:t>surgenon</a:t>
            </a:r>
            <a:endParaRPr lang="es-MX" sz="1200" i="1" dirty="0" smtClean="0"/>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Experto en ética científica</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Granjero vertical</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Abogado Virtual</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Avatar Manager</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Especialista en redes sociales</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Pilotos, arquitectos y guías turísticos espaciales</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Ejecutor de cuarentenas</a:t>
            </a:r>
            <a:endParaRPr lang="es-MX" sz="1200" i="1" dirty="0"/>
          </a:p>
        </p:txBody>
      </p:sp>
    </p:spTree>
    <p:extLst>
      <p:ext uri="{BB962C8B-B14F-4D97-AF65-F5344CB8AC3E}">
        <p14:creationId xmlns:p14="http://schemas.microsoft.com/office/powerpoint/2010/main" val="3326316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a:t>Influencia padres – hijos</a:t>
            </a:r>
            <a:br>
              <a:rPr lang="es-MX" dirty="0"/>
            </a:br>
            <a:r>
              <a:rPr lang="es-MX" dirty="0"/>
              <a:t>alimentación</a:t>
            </a:r>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CuadroTexto"/>
          <p:cNvSpPr txBox="1"/>
          <p:nvPr/>
        </p:nvSpPr>
        <p:spPr>
          <a:xfrm>
            <a:off x="358882" y="1700808"/>
            <a:ext cx="5132302" cy="369332"/>
          </a:xfrm>
          <a:prstGeom prst="rect">
            <a:avLst/>
          </a:prstGeom>
          <a:noFill/>
        </p:spPr>
        <p:txBody>
          <a:bodyPr wrap="none" rtlCol="0">
            <a:spAutoFit/>
          </a:bodyPr>
          <a:lstStyle/>
          <a:p>
            <a:r>
              <a:rPr lang="es-MX" dirty="0" smtClean="0">
                <a:solidFill>
                  <a:schemeClr val="accent2">
                    <a:lumMod val="60000"/>
                    <a:lumOff val="40000"/>
                  </a:schemeClr>
                </a:solidFill>
              </a:rPr>
              <a:t>Prevalencia de anemia en preescolares en México</a:t>
            </a:r>
            <a:endParaRPr lang="es-MX" dirty="0">
              <a:solidFill>
                <a:schemeClr val="accent2">
                  <a:lumMod val="60000"/>
                  <a:lumOff val="40000"/>
                </a:schemeClr>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81" t="8904" r="-6312" b="-6389"/>
          <a:stretch/>
        </p:blipFill>
        <p:spPr bwMode="auto">
          <a:xfrm>
            <a:off x="107504" y="2412000"/>
            <a:ext cx="8928000" cy="4428000"/>
          </a:xfrm>
          <a:prstGeom prst="rect">
            <a:avLst/>
          </a:prstGeom>
          <a:solidFill>
            <a:schemeClr val="bg1"/>
          </a:solidFill>
          <a:ln>
            <a:noFill/>
          </a:ln>
          <a:effectLst/>
          <a:extLst/>
        </p:spPr>
      </p:pic>
      <p:sp>
        <p:nvSpPr>
          <p:cNvPr id="6" name="5 Rectángulo"/>
          <p:cNvSpPr/>
          <p:nvPr/>
        </p:nvSpPr>
        <p:spPr>
          <a:xfrm>
            <a:off x="72000" y="2132856"/>
            <a:ext cx="8964000" cy="32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92463" y="6629290"/>
            <a:ext cx="3902030" cy="400110"/>
          </a:xfrm>
          <a:prstGeom prst="rect">
            <a:avLst/>
          </a:prstGeom>
          <a:noFill/>
        </p:spPr>
        <p:txBody>
          <a:bodyPr wrap="none" rtlCol="0">
            <a:spAutoFit/>
          </a:bodyPr>
          <a:lstStyle/>
          <a:p>
            <a:r>
              <a:rPr lang="es-MX" sz="1000" i="1" dirty="0"/>
              <a:t>Fuente. </a:t>
            </a:r>
            <a:r>
              <a:rPr lang="es-MX" sz="1000" i="1" dirty="0" smtClean="0"/>
              <a:t>CONEVAL con base en los datos de nutrición de la ENSANUT</a:t>
            </a:r>
            <a:endParaRPr lang="es-MX" sz="1000" i="1" dirty="0"/>
          </a:p>
          <a:p>
            <a:endParaRPr lang="es-MX" sz="1000" dirty="0"/>
          </a:p>
        </p:txBody>
      </p:sp>
      <p:sp>
        <p:nvSpPr>
          <p:cNvPr id="9" name="8 Rectángulo"/>
          <p:cNvSpPr/>
          <p:nvPr/>
        </p:nvSpPr>
        <p:spPr>
          <a:xfrm>
            <a:off x="107504" y="6237312"/>
            <a:ext cx="896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641734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72000" y="2132855"/>
            <a:ext cx="8964000" cy="427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Título"/>
          <p:cNvSpPr>
            <a:spLocks noGrp="1"/>
          </p:cNvSpPr>
          <p:nvPr>
            <p:ph type="title"/>
          </p:nvPr>
        </p:nvSpPr>
        <p:spPr/>
        <p:txBody>
          <a:bodyPr/>
          <a:lstStyle/>
          <a:p>
            <a:r>
              <a:rPr lang="es-MX" dirty="0" smtClean="0"/>
              <a:t>El futuro….(2-10 años)</a:t>
            </a:r>
            <a:endParaRPr lang="es-MX" dirty="0"/>
          </a:p>
        </p:txBody>
      </p:sp>
      <p:sp>
        <p:nvSpPr>
          <p:cNvPr id="4" name="3 Rectángulo"/>
          <p:cNvSpPr/>
          <p:nvPr/>
        </p:nvSpPr>
        <p:spPr>
          <a:xfrm>
            <a:off x="488" y="6021288"/>
            <a:ext cx="9035512" cy="771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6144182" cy="369332"/>
          </a:xfrm>
          <a:prstGeom prst="rect">
            <a:avLst/>
          </a:prstGeom>
          <a:noFill/>
        </p:spPr>
        <p:txBody>
          <a:bodyPr wrap="none" rtlCol="0">
            <a:spAutoFit/>
          </a:bodyPr>
          <a:lstStyle/>
          <a:p>
            <a:r>
              <a:rPr lang="es-MX" dirty="0" smtClean="0">
                <a:solidFill>
                  <a:srgbClr val="FFC000"/>
                </a:solidFill>
              </a:rPr>
              <a:t>Por que Bill Gates quiere que los Robots paguen impuestos?</a:t>
            </a:r>
            <a:endParaRPr lang="es-MX" dirty="0">
              <a:solidFill>
                <a:schemeClr val="accent2">
                  <a:lumMod val="60000"/>
                  <a:lumOff val="40000"/>
                </a:schemeClr>
              </a:solidFill>
            </a:endParaRPr>
          </a:p>
        </p:txBody>
      </p:sp>
      <p:sp>
        <p:nvSpPr>
          <p:cNvPr id="9" name="8 CuadroTexto"/>
          <p:cNvSpPr txBox="1"/>
          <p:nvPr/>
        </p:nvSpPr>
        <p:spPr>
          <a:xfrm>
            <a:off x="307751" y="2564904"/>
            <a:ext cx="4176464" cy="1938992"/>
          </a:xfrm>
          <a:prstGeom prst="rect">
            <a:avLst/>
          </a:prstGeom>
          <a:noFill/>
        </p:spPr>
        <p:txBody>
          <a:bodyPr wrap="square" rtlCol="0">
            <a:spAutoFit/>
          </a:bodyPr>
          <a:lstStyle/>
          <a:p>
            <a:pPr marL="171450" indent="-171450" algn="r">
              <a:buFont typeface="Arial" panose="020B0604020202020204" pitchFamily="34" charset="0"/>
              <a:buChar char="•"/>
            </a:pPr>
            <a:r>
              <a:rPr lang="es-MX" sz="1200" i="1" dirty="0" smtClean="0"/>
              <a:t>Le preocupa el efecto perturbador que pueda causar al mercado laboral.</a:t>
            </a:r>
          </a:p>
          <a:p>
            <a:pPr marL="171450" indent="-171450" algn="r">
              <a:buFont typeface="Arial" panose="020B0604020202020204" pitchFamily="34" charset="0"/>
              <a:buChar char="•"/>
            </a:pPr>
            <a:endParaRPr lang="es-MX" sz="1200" i="1" dirty="0" smtClean="0"/>
          </a:p>
          <a:p>
            <a:pPr marL="171450" indent="-171450" algn="r">
              <a:buFont typeface="Arial" panose="020B0604020202020204" pitchFamily="34" charset="0"/>
              <a:buChar char="•"/>
            </a:pPr>
            <a:r>
              <a:rPr lang="es-MX" sz="1200" i="1" dirty="0" smtClean="0"/>
              <a:t>La universidad de Oxford estima que en los próximos 10 años el 47% de los trabajos en los Estados Unidos están en riesgo de desaparecer.</a:t>
            </a:r>
          </a:p>
          <a:p>
            <a:pPr marL="171450" indent="-171450" algn="r">
              <a:buFont typeface="Arial" panose="020B0604020202020204" pitchFamily="34" charset="0"/>
              <a:buChar char="•"/>
            </a:pPr>
            <a:endParaRPr lang="es-MX" sz="1200" i="1" dirty="0"/>
          </a:p>
          <a:p>
            <a:pPr marL="171450" indent="-171450" algn="r">
              <a:buFont typeface="Arial" panose="020B0604020202020204" pitchFamily="34" charset="0"/>
              <a:buChar char="•"/>
            </a:pPr>
            <a:r>
              <a:rPr lang="es-MX" sz="1200" i="1" dirty="0" smtClean="0"/>
              <a:t>Con dinero del impuesto a robots, los trabajadores desplazados podrían ser entrenados para nuevas tareas necesarias para el cuidado de grupos vulnerables.</a:t>
            </a:r>
            <a:endParaRPr lang="es-MX" sz="12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340" y="2284852"/>
            <a:ext cx="4205148" cy="236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458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Y yo que tengo que ver en esto?</a:t>
            </a:r>
            <a:endParaRPr lang="es-MX" dirty="0"/>
          </a:p>
        </p:txBody>
      </p:sp>
      <p:sp>
        <p:nvSpPr>
          <p:cNvPr id="2" name="1 CuadroTexto"/>
          <p:cNvSpPr txBox="1"/>
          <p:nvPr/>
        </p:nvSpPr>
        <p:spPr>
          <a:xfrm>
            <a:off x="323528" y="2316103"/>
            <a:ext cx="4680520" cy="2123658"/>
          </a:xfrm>
          <a:prstGeom prst="rect">
            <a:avLst/>
          </a:prstGeom>
          <a:noFill/>
        </p:spPr>
        <p:txBody>
          <a:bodyPr wrap="square" rtlCol="0">
            <a:spAutoFit/>
          </a:bodyPr>
          <a:lstStyle/>
          <a:p>
            <a:pPr marL="342900" indent="-342900">
              <a:buAutoNum type="arabicPeriod"/>
            </a:pPr>
            <a:r>
              <a:rPr lang="es-MX" sz="1600" dirty="0" smtClean="0"/>
              <a:t>Llénate de conocimiento.</a:t>
            </a:r>
          </a:p>
          <a:p>
            <a:endParaRPr lang="es-MX" sz="1600" dirty="0" smtClean="0"/>
          </a:p>
          <a:p>
            <a:pPr marL="800100" lvl="1" indent="-342900">
              <a:buFont typeface="+mj-lt"/>
              <a:buAutoNum type="alphaLcParenR"/>
            </a:pPr>
            <a:r>
              <a:rPr lang="es-MX" sz="1400" dirty="0" smtClean="0"/>
              <a:t>Metete a </a:t>
            </a:r>
            <a:r>
              <a:rPr lang="es-MX" sz="1400" dirty="0" err="1" smtClean="0"/>
              <a:t>Youtube</a:t>
            </a:r>
            <a:r>
              <a:rPr lang="es-MX" sz="1400" dirty="0" smtClean="0"/>
              <a:t> o Ted a conocer más de cada tema.</a:t>
            </a:r>
          </a:p>
          <a:p>
            <a:pPr marL="800100" lvl="1" indent="-342900">
              <a:buFont typeface="+mj-lt"/>
              <a:buAutoNum type="alphaLcParenR"/>
            </a:pPr>
            <a:r>
              <a:rPr lang="es-MX" sz="1400" dirty="0" smtClean="0"/>
              <a:t>De lo que más te apasione, compra uno o varios libros.</a:t>
            </a:r>
          </a:p>
          <a:p>
            <a:pPr marL="800100" lvl="1" indent="-342900">
              <a:buFont typeface="+mj-lt"/>
              <a:buAutoNum type="alphaLcParenR"/>
            </a:pPr>
            <a:r>
              <a:rPr lang="es-MX" sz="1400" dirty="0" smtClean="0"/>
              <a:t>Inscríbete en actividades o asociaciones referentes a ese tema.</a:t>
            </a:r>
          </a:p>
          <a:p>
            <a:pPr lvl="1"/>
            <a:endParaRPr lang="es-MX" sz="1600" dirty="0"/>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896947" cy="369332"/>
          </a:xfrm>
          <a:prstGeom prst="rect">
            <a:avLst/>
          </a:prstGeom>
          <a:noFill/>
        </p:spPr>
        <p:txBody>
          <a:bodyPr wrap="none" rtlCol="0">
            <a:spAutoFit/>
          </a:bodyPr>
          <a:lstStyle/>
          <a:p>
            <a:r>
              <a:rPr lang="es-MX" dirty="0" smtClean="0">
                <a:solidFill>
                  <a:srgbClr val="FFC000"/>
                </a:solidFill>
              </a:rPr>
              <a:t>Que hacer como ciudadano</a:t>
            </a:r>
            <a:endParaRPr lang="es-MX" dirty="0">
              <a:solidFill>
                <a:schemeClr val="accent2">
                  <a:lumMod val="60000"/>
                  <a:lumOff val="40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820527"/>
            <a:ext cx="2479105" cy="170795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059833" y="4935840"/>
            <a:ext cx="1800200" cy="1107996"/>
          </a:xfrm>
          <a:prstGeom prst="rect">
            <a:avLst/>
          </a:prstGeom>
          <a:noFill/>
        </p:spPr>
        <p:txBody>
          <a:bodyPr wrap="square" rtlCol="0">
            <a:spAutoFit/>
          </a:bodyPr>
          <a:lstStyle/>
          <a:p>
            <a:r>
              <a:rPr lang="es-MX" i="1" dirty="0" smtClean="0"/>
              <a:t>Prince Charles </a:t>
            </a:r>
          </a:p>
          <a:p>
            <a:r>
              <a:rPr lang="es-MX" sz="1600" i="1" dirty="0" err="1">
                <a:solidFill>
                  <a:srgbClr val="002060"/>
                </a:solidFill>
              </a:rPr>
              <a:t>T</a:t>
            </a:r>
            <a:r>
              <a:rPr lang="es-MX" sz="1600" i="1" dirty="0" err="1" smtClean="0">
                <a:solidFill>
                  <a:srgbClr val="002060"/>
                </a:solidFill>
              </a:rPr>
              <a:t>he</a:t>
            </a:r>
            <a:r>
              <a:rPr lang="es-MX" sz="1600" i="1" dirty="0" smtClean="0">
                <a:solidFill>
                  <a:srgbClr val="002060"/>
                </a:solidFill>
              </a:rPr>
              <a:t> </a:t>
            </a:r>
            <a:r>
              <a:rPr lang="es-MX" sz="1600" i="1" dirty="0" err="1" smtClean="0">
                <a:solidFill>
                  <a:srgbClr val="002060"/>
                </a:solidFill>
              </a:rPr>
              <a:t>future</a:t>
            </a:r>
            <a:r>
              <a:rPr lang="es-MX" sz="1600" i="1" dirty="0" smtClean="0">
                <a:solidFill>
                  <a:srgbClr val="002060"/>
                </a:solidFill>
              </a:rPr>
              <a:t> of </a:t>
            </a:r>
            <a:r>
              <a:rPr lang="es-MX" sz="1600" i="1" dirty="0" err="1" smtClean="0">
                <a:solidFill>
                  <a:srgbClr val="002060"/>
                </a:solidFill>
              </a:rPr>
              <a:t>food</a:t>
            </a:r>
            <a:endParaRPr lang="es-MX" sz="1600" i="1" dirty="0" smtClean="0">
              <a:solidFill>
                <a:srgbClr val="002060"/>
              </a:solidFill>
            </a:endParaRPr>
          </a:p>
          <a:p>
            <a:r>
              <a:rPr lang="es-MX" sz="1600" i="1" dirty="0" smtClean="0">
                <a:solidFill>
                  <a:srgbClr val="B14001"/>
                </a:solidFill>
              </a:rPr>
              <a:t>Georgetown </a:t>
            </a:r>
            <a:r>
              <a:rPr lang="es-MX" sz="1600" i="1" dirty="0" err="1" smtClean="0">
                <a:solidFill>
                  <a:srgbClr val="B14001"/>
                </a:solidFill>
              </a:rPr>
              <a:t>University</a:t>
            </a:r>
            <a:endParaRPr lang="es-MX" sz="1600" i="1" dirty="0">
              <a:solidFill>
                <a:srgbClr val="B14001"/>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7773" y="2696430"/>
            <a:ext cx="2465747" cy="16561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976530" y="4408984"/>
            <a:ext cx="2088232" cy="1015663"/>
          </a:xfrm>
          <a:prstGeom prst="rect">
            <a:avLst/>
          </a:prstGeom>
          <a:noFill/>
        </p:spPr>
        <p:txBody>
          <a:bodyPr wrap="square" rtlCol="0">
            <a:spAutoFit/>
          </a:bodyPr>
          <a:lstStyle/>
          <a:p>
            <a:pPr algn="ctr"/>
            <a:r>
              <a:rPr lang="es-MX" i="1" dirty="0" smtClean="0"/>
              <a:t>Muhammad </a:t>
            </a:r>
            <a:r>
              <a:rPr lang="es-MX" i="1" dirty="0" err="1" smtClean="0"/>
              <a:t>Yunus</a:t>
            </a:r>
            <a:endParaRPr lang="es-MX" i="1" dirty="0" smtClean="0"/>
          </a:p>
          <a:p>
            <a:pPr algn="ctr"/>
            <a:r>
              <a:rPr lang="es-MX" sz="1400" i="1" dirty="0" smtClean="0">
                <a:solidFill>
                  <a:srgbClr val="002060"/>
                </a:solidFill>
              </a:rPr>
              <a:t>Social Business and </a:t>
            </a:r>
            <a:r>
              <a:rPr lang="es-MX" sz="1400" i="1" dirty="0" err="1" smtClean="0">
                <a:solidFill>
                  <a:srgbClr val="002060"/>
                </a:solidFill>
              </a:rPr>
              <a:t>microcredit</a:t>
            </a:r>
            <a:endParaRPr lang="es-MX" sz="1400" i="1" dirty="0" smtClean="0">
              <a:solidFill>
                <a:srgbClr val="002060"/>
              </a:solidFill>
            </a:endParaRPr>
          </a:p>
          <a:p>
            <a:pPr algn="ctr"/>
            <a:r>
              <a:rPr lang="es-MX" sz="1400" i="1" dirty="0" smtClean="0">
                <a:solidFill>
                  <a:srgbClr val="B14001"/>
                </a:solidFill>
              </a:rPr>
              <a:t>Georgetown </a:t>
            </a:r>
            <a:r>
              <a:rPr lang="es-MX" sz="1400" i="1" dirty="0" err="1" smtClean="0">
                <a:solidFill>
                  <a:srgbClr val="B14001"/>
                </a:solidFill>
              </a:rPr>
              <a:t>University</a:t>
            </a:r>
            <a:endParaRPr lang="es-MX" sz="1400" i="1" dirty="0">
              <a:solidFill>
                <a:srgbClr val="B14001"/>
              </a:solidFill>
            </a:endParaRPr>
          </a:p>
        </p:txBody>
      </p:sp>
    </p:spTree>
    <p:extLst>
      <p:ext uri="{BB962C8B-B14F-4D97-AF65-F5344CB8AC3E}">
        <p14:creationId xmlns:p14="http://schemas.microsoft.com/office/powerpoint/2010/main" val="2164961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Y yo que tengo que ver en esto?</a:t>
            </a:r>
            <a:endParaRPr lang="es-MX" dirty="0"/>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896947" cy="369332"/>
          </a:xfrm>
          <a:prstGeom prst="rect">
            <a:avLst/>
          </a:prstGeom>
          <a:noFill/>
        </p:spPr>
        <p:txBody>
          <a:bodyPr wrap="none" rtlCol="0">
            <a:spAutoFit/>
          </a:bodyPr>
          <a:lstStyle/>
          <a:p>
            <a:r>
              <a:rPr lang="es-MX" dirty="0" smtClean="0">
                <a:solidFill>
                  <a:srgbClr val="FFC000"/>
                </a:solidFill>
              </a:rPr>
              <a:t>Que hacer como ciudadano</a:t>
            </a:r>
            <a:endParaRPr lang="es-MX" dirty="0">
              <a:solidFill>
                <a:schemeClr val="accent2">
                  <a:lumMod val="60000"/>
                  <a:lumOff val="40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82" y="2551963"/>
            <a:ext cx="2372215" cy="1584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2771800" y="2597912"/>
            <a:ext cx="1777476" cy="1138773"/>
          </a:xfrm>
          <a:prstGeom prst="rect">
            <a:avLst/>
          </a:prstGeom>
          <a:noFill/>
        </p:spPr>
        <p:txBody>
          <a:bodyPr wrap="square" rtlCol="0">
            <a:spAutoFit/>
          </a:bodyPr>
          <a:lstStyle/>
          <a:p>
            <a:r>
              <a:rPr lang="es-MX" i="1" dirty="0" smtClean="0"/>
              <a:t>Bill Gates</a:t>
            </a:r>
          </a:p>
          <a:p>
            <a:r>
              <a:rPr lang="es-MX" sz="1600" i="1" dirty="0" smtClean="0">
                <a:solidFill>
                  <a:srgbClr val="002060"/>
                </a:solidFill>
              </a:rPr>
              <a:t>Bill and </a:t>
            </a:r>
            <a:r>
              <a:rPr lang="es-MX" sz="1600" i="1" dirty="0" err="1" smtClean="0">
                <a:solidFill>
                  <a:srgbClr val="002060"/>
                </a:solidFill>
              </a:rPr>
              <a:t>Mellinda</a:t>
            </a:r>
            <a:r>
              <a:rPr lang="es-MX" sz="1600" i="1" dirty="0" smtClean="0">
                <a:solidFill>
                  <a:srgbClr val="002060"/>
                </a:solidFill>
              </a:rPr>
              <a:t> G. </a:t>
            </a:r>
            <a:r>
              <a:rPr lang="es-MX" sz="1600" i="1" dirty="0" err="1" smtClean="0">
                <a:solidFill>
                  <a:srgbClr val="002060"/>
                </a:solidFill>
              </a:rPr>
              <a:t>Fundation</a:t>
            </a:r>
            <a:endParaRPr lang="es-MX" sz="1600" i="1" dirty="0" smtClean="0">
              <a:solidFill>
                <a:srgbClr val="002060"/>
              </a:solidFill>
            </a:endParaRPr>
          </a:p>
          <a:p>
            <a:r>
              <a:rPr lang="es-MX" sz="1600" i="1" dirty="0" err="1" smtClean="0">
                <a:solidFill>
                  <a:srgbClr val="B14001"/>
                </a:solidFill>
              </a:rPr>
              <a:t>House</a:t>
            </a:r>
            <a:r>
              <a:rPr lang="es-MX" sz="1600" i="1" dirty="0" smtClean="0">
                <a:solidFill>
                  <a:srgbClr val="B14001"/>
                </a:solidFill>
              </a:rPr>
              <a:t> of </a:t>
            </a:r>
            <a:r>
              <a:rPr lang="es-MX" sz="1600" i="1" dirty="0" err="1" smtClean="0">
                <a:solidFill>
                  <a:srgbClr val="B14001"/>
                </a:solidFill>
              </a:rPr>
              <a:t>lords</a:t>
            </a:r>
            <a:endParaRPr lang="es-MX" sz="1600" i="1" dirty="0">
              <a:solidFill>
                <a:srgbClr val="B14001"/>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507288"/>
            <a:ext cx="2408869" cy="16580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2805679" y="4597632"/>
            <a:ext cx="1777476" cy="1107996"/>
          </a:xfrm>
          <a:prstGeom prst="rect">
            <a:avLst/>
          </a:prstGeom>
          <a:noFill/>
        </p:spPr>
        <p:txBody>
          <a:bodyPr wrap="square" rtlCol="0">
            <a:spAutoFit/>
          </a:bodyPr>
          <a:lstStyle/>
          <a:p>
            <a:r>
              <a:rPr lang="es-MX" i="1" dirty="0" smtClean="0"/>
              <a:t>Bill Clinton</a:t>
            </a:r>
          </a:p>
          <a:p>
            <a:r>
              <a:rPr lang="es-MX" sz="1600" i="1" dirty="0" err="1" smtClean="0">
                <a:solidFill>
                  <a:srgbClr val="002060"/>
                </a:solidFill>
              </a:rPr>
              <a:t>Purpose</a:t>
            </a:r>
            <a:endParaRPr lang="es-MX" sz="1600" i="1" dirty="0" smtClean="0">
              <a:solidFill>
                <a:srgbClr val="002060"/>
              </a:solidFill>
            </a:endParaRPr>
          </a:p>
          <a:p>
            <a:r>
              <a:rPr lang="es-MX" sz="1600" i="1" dirty="0" smtClean="0">
                <a:solidFill>
                  <a:srgbClr val="B14001"/>
                </a:solidFill>
              </a:rPr>
              <a:t>Georgetown </a:t>
            </a:r>
            <a:r>
              <a:rPr lang="es-MX" sz="1600" i="1" dirty="0" err="1" smtClean="0">
                <a:solidFill>
                  <a:srgbClr val="B14001"/>
                </a:solidFill>
              </a:rPr>
              <a:t>University</a:t>
            </a:r>
            <a:endParaRPr lang="es-MX" sz="1600" i="1" dirty="0">
              <a:solidFill>
                <a:srgbClr val="B14001"/>
              </a:solidFill>
            </a:endParaRP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06" y="2534652"/>
            <a:ext cx="2282485" cy="15705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7062765" y="2636165"/>
            <a:ext cx="1802554" cy="1415772"/>
          </a:xfrm>
          <a:prstGeom prst="rect">
            <a:avLst/>
          </a:prstGeom>
          <a:noFill/>
        </p:spPr>
        <p:txBody>
          <a:bodyPr wrap="square" rtlCol="0">
            <a:spAutoFit/>
          </a:bodyPr>
          <a:lstStyle/>
          <a:p>
            <a:r>
              <a:rPr lang="es-MX" i="1" dirty="0" smtClean="0"/>
              <a:t>Leonard </a:t>
            </a:r>
            <a:r>
              <a:rPr lang="es-MX" i="1" dirty="0" err="1" smtClean="0"/>
              <a:t>Susskind</a:t>
            </a:r>
            <a:endParaRPr lang="es-MX" i="1" dirty="0" smtClean="0"/>
          </a:p>
          <a:p>
            <a:r>
              <a:rPr lang="es-MX" sz="1600" i="1" dirty="0" err="1" smtClean="0">
                <a:solidFill>
                  <a:srgbClr val="002060"/>
                </a:solidFill>
              </a:rPr>
              <a:t>Demystifying</a:t>
            </a:r>
            <a:r>
              <a:rPr lang="es-MX" sz="1600" i="1" dirty="0" smtClean="0">
                <a:solidFill>
                  <a:srgbClr val="002060"/>
                </a:solidFill>
              </a:rPr>
              <a:t> </a:t>
            </a:r>
            <a:r>
              <a:rPr lang="es-MX" sz="1600" i="1" dirty="0" err="1" smtClean="0">
                <a:solidFill>
                  <a:srgbClr val="002060"/>
                </a:solidFill>
              </a:rPr>
              <a:t>the</a:t>
            </a:r>
            <a:r>
              <a:rPr lang="es-MX" sz="1600" i="1" dirty="0" smtClean="0">
                <a:solidFill>
                  <a:srgbClr val="002060"/>
                </a:solidFill>
              </a:rPr>
              <a:t> </a:t>
            </a:r>
            <a:r>
              <a:rPr lang="es-MX" sz="1600" i="1" dirty="0" err="1" smtClean="0">
                <a:solidFill>
                  <a:srgbClr val="002060"/>
                </a:solidFill>
              </a:rPr>
              <a:t>Higgs</a:t>
            </a:r>
            <a:r>
              <a:rPr lang="es-MX" sz="1600" i="1" dirty="0" smtClean="0">
                <a:solidFill>
                  <a:srgbClr val="002060"/>
                </a:solidFill>
              </a:rPr>
              <a:t> </a:t>
            </a:r>
            <a:r>
              <a:rPr lang="es-MX" sz="1600" i="1" dirty="0" err="1" smtClean="0">
                <a:solidFill>
                  <a:srgbClr val="002060"/>
                </a:solidFill>
              </a:rPr>
              <a:t>Boson</a:t>
            </a:r>
            <a:endParaRPr lang="es-MX" sz="1600" i="1" dirty="0" smtClean="0">
              <a:solidFill>
                <a:srgbClr val="002060"/>
              </a:solidFill>
            </a:endParaRPr>
          </a:p>
          <a:p>
            <a:r>
              <a:rPr lang="es-MX" sz="1600" i="1" dirty="0" smtClean="0">
                <a:solidFill>
                  <a:srgbClr val="B14001"/>
                </a:solidFill>
              </a:rPr>
              <a:t>Stanford</a:t>
            </a:r>
            <a:endParaRPr lang="es-MX" sz="1600" i="1" dirty="0">
              <a:solidFill>
                <a:srgbClr val="B14001"/>
              </a:solidFill>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106" y="4512016"/>
            <a:ext cx="2414659" cy="16532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5 CuadroTexto"/>
          <p:cNvSpPr txBox="1"/>
          <p:nvPr/>
        </p:nvSpPr>
        <p:spPr>
          <a:xfrm>
            <a:off x="7151151" y="4907773"/>
            <a:ext cx="1802554" cy="861774"/>
          </a:xfrm>
          <a:prstGeom prst="rect">
            <a:avLst/>
          </a:prstGeom>
          <a:noFill/>
        </p:spPr>
        <p:txBody>
          <a:bodyPr wrap="square" rtlCol="0">
            <a:spAutoFit/>
          </a:bodyPr>
          <a:lstStyle/>
          <a:p>
            <a:r>
              <a:rPr lang="es-MX" i="1" dirty="0" err="1" smtClean="0"/>
              <a:t>Elon</a:t>
            </a:r>
            <a:r>
              <a:rPr lang="es-MX" i="1" dirty="0" smtClean="0"/>
              <a:t> </a:t>
            </a:r>
            <a:r>
              <a:rPr lang="es-MX" i="1" dirty="0" err="1" smtClean="0"/>
              <a:t>Musk</a:t>
            </a:r>
          </a:p>
          <a:p>
            <a:r>
              <a:rPr lang="es-MX" sz="1600" i="1" dirty="0" err="1" smtClean="0">
                <a:solidFill>
                  <a:srgbClr val="002060"/>
                </a:solidFill>
              </a:rPr>
              <a:t>Colonizing</a:t>
            </a:r>
            <a:r>
              <a:rPr lang="es-MX" sz="1600" i="1" dirty="0" smtClean="0">
                <a:solidFill>
                  <a:srgbClr val="002060"/>
                </a:solidFill>
              </a:rPr>
              <a:t> </a:t>
            </a:r>
            <a:r>
              <a:rPr lang="es-MX" sz="1600" i="1" dirty="0" err="1" smtClean="0">
                <a:solidFill>
                  <a:srgbClr val="002060"/>
                </a:solidFill>
              </a:rPr>
              <a:t>mars</a:t>
            </a:r>
            <a:endParaRPr lang="es-MX" sz="1600" i="1" dirty="0" smtClean="0">
              <a:solidFill>
                <a:srgbClr val="002060"/>
              </a:solidFill>
            </a:endParaRPr>
          </a:p>
          <a:p>
            <a:r>
              <a:rPr lang="es-MX" sz="1600" i="1" dirty="0" smtClean="0">
                <a:solidFill>
                  <a:srgbClr val="B14001"/>
                </a:solidFill>
              </a:rPr>
              <a:t>ND</a:t>
            </a:r>
          </a:p>
        </p:txBody>
      </p:sp>
      <p:sp>
        <p:nvSpPr>
          <p:cNvPr id="5" name="4 Rectángulo"/>
          <p:cNvSpPr/>
          <p:nvPr/>
        </p:nvSpPr>
        <p:spPr>
          <a:xfrm>
            <a:off x="4626486" y="2504698"/>
            <a:ext cx="4069102" cy="1788398"/>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Rectángulo"/>
          <p:cNvSpPr/>
          <p:nvPr/>
        </p:nvSpPr>
        <p:spPr>
          <a:xfrm>
            <a:off x="323528" y="4497742"/>
            <a:ext cx="4069102" cy="1788398"/>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18 Rectángulo"/>
          <p:cNvSpPr/>
          <p:nvPr/>
        </p:nvSpPr>
        <p:spPr>
          <a:xfrm>
            <a:off x="358882" y="2504698"/>
            <a:ext cx="4069102" cy="1788398"/>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19 Rectángulo"/>
          <p:cNvSpPr/>
          <p:nvPr/>
        </p:nvSpPr>
        <p:spPr>
          <a:xfrm>
            <a:off x="4626486" y="4497742"/>
            <a:ext cx="4069102" cy="1788398"/>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67484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echo.org/paises/bolivia/wp-content/uploads/2016/08/WhatsApp-Image-2016-08-22-at-18.00.27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32856"/>
            <a:ext cx="8856984" cy="4536503"/>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p:txBody>
          <a:bodyPr/>
          <a:lstStyle/>
          <a:p>
            <a:r>
              <a:rPr lang="es-MX" dirty="0" smtClean="0"/>
              <a:t>Y yo que tengo que ver en esto?</a:t>
            </a:r>
            <a:endParaRPr lang="es-MX" dirty="0"/>
          </a:p>
        </p:txBody>
      </p:sp>
      <p:sp>
        <p:nvSpPr>
          <p:cNvPr id="4" name="3 Rectángulo"/>
          <p:cNvSpPr/>
          <p:nvPr/>
        </p:nvSpPr>
        <p:spPr>
          <a:xfrm>
            <a:off x="107504" y="2132856"/>
            <a:ext cx="7560840" cy="4725144"/>
          </a:xfrm>
          <a:prstGeom prst="rect">
            <a:avLst/>
          </a:prstGeom>
          <a:gradFill>
            <a:gsLst>
              <a:gs pos="0">
                <a:schemeClr val="bg1"/>
              </a:gs>
              <a:gs pos="42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323528" y="2247250"/>
            <a:ext cx="4968552" cy="2800767"/>
          </a:xfrm>
          <a:prstGeom prst="rect">
            <a:avLst/>
          </a:prstGeom>
          <a:noFill/>
        </p:spPr>
        <p:txBody>
          <a:bodyPr wrap="square" rtlCol="0">
            <a:spAutoFit/>
          </a:bodyPr>
          <a:lstStyle/>
          <a:p>
            <a:pPr lvl="1"/>
            <a:endParaRPr lang="es-MX" sz="1600" dirty="0">
              <a:solidFill>
                <a:srgbClr val="002060"/>
              </a:solidFill>
            </a:endParaRPr>
          </a:p>
          <a:p>
            <a:pPr marL="342900" indent="-342900">
              <a:buAutoNum type="arabicPeriod" startAt="2"/>
            </a:pPr>
            <a:r>
              <a:rPr lang="es-MX" sz="1600" dirty="0" smtClean="0">
                <a:solidFill>
                  <a:srgbClr val="002060"/>
                </a:solidFill>
              </a:rPr>
              <a:t>En donde estés, contribuye!!</a:t>
            </a:r>
          </a:p>
          <a:p>
            <a:pPr marL="342900" indent="-342900">
              <a:buAutoNum type="arabicPeriod" startAt="2"/>
            </a:pPr>
            <a:endParaRPr lang="es-MX" sz="1600" dirty="0">
              <a:solidFill>
                <a:srgbClr val="002060"/>
              </a:solidFill>
            </a:endParaRPr>
          </a:p>
          <a:p>
            <a:pPr marL="342900" indent="-342900">
              <a:buAutoNum type="arabicPeriod" startAt="2"/>
            </a:pPr>
            <a:r>
              <a:rPr lang="es-MX" sz="1600" dirty="0" smtClean="0">
                <a:solidFill>
                  <a:srgbClr val="002060"/>
                </a:solidFill>
              </a:rPr>
              <a:t>Elimina los prejuicios. Te reto a vivir una semana comiendo lo que el 40% de los mexicanos </a:t>
            </a:r>
            <a:r>
              <a:rPr lang="es-MX" sz="1600" dirty="0" smtClean="0">
                <a:solidFill>
                  <a:srgbClr val="002060"/>
                </a:solidFill>
              </a:rPr>
              <a:t>más pobres en </a:t>
            </a:r>
            <a:r>
              <a:rPr lang="es-MX" sz="1600" dirty="0" smtClean="0">
                <a:solidFill>
                  <a:srgbClr val="002060"/>
                </a:solidFill>
              </a:rPr>
              <a:t>ciudades </a:t>
            </a:r>
            <a:r>
              <a:rPr lang="es-MX" sz="1600" dirty="0" smtClean="0">
                <a:solidFill>
                  <a:srgbClr val="002060"/>
                </a:solidFill>
              </a:rPr>
              <a:t>grandes consumen.</a:t>
            </a:r>
            <a:endParaRPr lang="es-MX" sz="1600" dirty="0">
              <a:solidFill>
                <a:srgbClr val="002060"/>
              </a:solidFill>
            </a:endParaRPr>
          </a:p>
          <a:p>
            <a:pPr marL="342900" indent="-342900">
              <a:buAutoNum type="arabicPeriod" startAt="2"/>
            </a:pPr>
            <a:endParaRPr lang="es-MX" sz="1600" dirty="0" smtClean="0">
              <a:solidFill>
                <a:srgbClr val="002060"/>
              </a:solidFill>
            </a:endParaRPr>
          </a:p>
          <a:p>
            <a:pPr marL="342900" indent="-342900">
              <a:buAutoNum type="arabicPeriod" startAt="2"/>
            </a:pPr>
            <a:r>
              <a:rPr lang="es-MX" sz="1600" dirty="0" smtClean="0">
                <a:solidFill>
                  <a:srgbClr val="002060"/>
                </a:solidFill>
              </a:rPr>
              <a:t>Únete para presionar al gobierno a que nos de rendición de cuentas y transparencia.</a:t>
            </a:r>
          </a:p>
          <a:p>
            <a:pPr marL="342900" indent="-342900">
              <a:buAutoNum type="arabicPeriod" startAt="2"/>
            </a:pPr>
            <a:endParaRPr lang="es-MX" sz="1600" dirty="0">
              <a:solidFill>
                <a:srgbClr val="002060"/>
              </a:solidFill>
            </a:endParaRPr>
          </a:p>
          <a:p>
            <a:pPr marL="342900" indent="-342900">
              <a:buAutoNum type="arabicPeriod" startAt="2"/>
            </a:pPr>
            <a:r>
              <a:rPr lang="es-MX" sz="1600" dirty="0" smtClean="0">
                <a:solidFill>
                  <a:srgbClr val="002060"/>
                </a:solidFill>
              </a:rPr>
              <a:t>Asegúrate que tu y tus hijos tengan hobbies.</a:t>
            </a:r>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896947" cy="369332"/>
          </a:xfrm>
          <a:prstGeom prst="rect">
            <a:avLst/>
          </a:prstGeom>
          <a:noFill/>
        </p:spPr>
        <p:txBody>
          <a:bodyPr wrap="none" rtlCol="0">
            <a:spAutoFit/>
          </a:bodyPr>
          <a:lstStyle/>
          <a:p>
            <a:r>
              <a:rPr lang="es-MX" dirty="0" smtClean="0">
                <a:solidFill>
                  <a:srgbClr val="FFC000"/>
                </a:solidFill>
              </a:rPr>
              <a:t>Que hacer como ciudadano</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318185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Y yo que tengo que ver en esto?</a:t>
            </a:r>
          </a:p>
        </p:txBody>
      </p:sp>
      <p:sp>
        <p:nvSpPr>
          <p:cNvPr id="2" name="1 CuadroTexto"/>
          <p:cNvSpPr txBox="1"/>
          <p:nvPr/>
        </p:nvSpPr>
        <p:spPr>
          <a:xfrm>
            <a:off x="335703" y="2348880"/>
            <a:ext cx="5904655" cy="3939540"/>
          </a:xfrm>
          <a:prstGeom prst="rect">
            <a:avLst/>
          </a:prstGeom>
          <a:noFill/>
        </p:spPr>
        <p:txBody>
          <a:bodyPr wrap="square" rtlCol="0">
            <a:spAutoFit/>
          </a:bodyPr>
          <a:lstStyle/>
          <a:p>
            <a:r>
              <a:rPr lang="es-MX" sz="1600" dirty="0" smtClean="0"/>
              <a:t>La formación no solo debe ser académica, sino de todas las facetas como ser humano por lo que esta etapa es para CONOCER al mundo antes de tomar las decisiones.</a:t>
            </a:r>
          </a:p>
          <a:p>
            <a:endParaRPr lang="es-MX" sz="1600" dirty="0"/>
          </a:p>
          <a:p>
            <a:r>
              <a:rPr lang="es-MX" sz="1600" dirty="0" smtClean="0"/>
              <a:t>Que tu juicio no venga de las últimas líneas manipuladoras de la prensa sino de gente líder en sus sectores.</a:t>
            </a:r>
          </a:p>
          <a:p>
            <a:endParaRPr lang="es-MX" sz="1400" dirty="0" smtClean="0"/>
          </a:p>
          <a:p>
            <a:pPr marL="342900" indent="-342900">
              <a:buAutoNum type="arabicPeriod"/>
            </a:pPr>
            <a:r>
              <a:rPr lang="es-MX" sz="1400" dirty="0" smtClean="0"/>
              <a:t>Participa en el mayor numero de asociaciones de ayuda comunitaria que puedas sin que te afecte en tus estudios. Si tienes pareja inclúyela/lo.</a:t>
            </a:r>
          </a:p>
          <a:p>
            <a:endParaRPr lang="es-MX" sz="1400" dirty="0"/>
          </a:p>
          <a:p>
            <a:pPr marL="342900" indent="-342900">
              <a:buAutoNum type="arabicPeriod" startAt="2"/>
            </a:pPr>
            <a:r>
              <a:rPr lang="es-MX" sz="1400" dirty="0" smtClean="0"/>
              <a:t>Conoce a tu comunidad y sus problemas, no solo los antros de moda.</a:t>
            </a:r>
          </a:p>
          <a:p>
            <a:pPr marL="342900" indent="-342900">
              <a:buAutoNum type="arabicPeriod" startAt="2"/>
            </a:pPr>
            <a:endParaRPr lang="es-MX" sz="1400" dirty="0"/>
          </a:p>
          <a:p>
            <a:pPr marL="342900" indent="-342900">
              <a:buAutoNum type="arabicPeriod" startAt="2"/>
            </a:pPr>
            <a:r>
              <a:rPr lang="es-MX" sz="1400" dirty="0" smtClean="0"/>
              <a:t>En tus vacaciones trabaja y si puedes en una algún empleo mal pagado.</a:t>
            </a:r>
          </a:p>
          <a:p>
            <a:pPr marL="342900" indent="-342900">
              <a:buAutoNum type="arabicPeriod" startAt="2"/>
            </a:pPr>
            <a:endParaRPr lang="es-MX" sz="1400" dirty="0"/>
          </a:p>
          <a:p>
            <a:pPr marL="342900" indent="-342900">
              <a:buAutoNum type="arabicPeriod" startAt="2"/>
            </a:pPr>
            <a:r>
              <a:rPr lang="es-MX" sz="1400" dirty="0" smtClean="0"/>
              <a:t>También diviértete mucho por que solo vas  a tener una juventud.</a:t>
            </a:r>
          </a:p>
        </p:txBody>
      </p:sp>
      <p:pic>
        <p:nvPicPr>
          <p:cNvPr id="4" name="Picture 4" descr="http://d202m5krfqbpi5.cloudfront.net/photos/1314297049p8/3266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44208" y="2374431"/>
            <a:ext cx="2016224" cy="2350713"/>
          </a:xfrm>
          <a:prstGeom prst="rect">
            <a:avLst/>
          </a:prstGeom>
          <a:noFill/>
          <a:effectLst>
            <a:outerShdw blurRad="50800" dist="38100" dir="2700000" algn="tl" rotWithShape="0">
              <a:prstClr val="black">
                <a:alpha val="40000"/>
              </a:prstClr>
            </a:outerShdw>
          </a:effectLst>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pic>
        <p:nvPicPr>
          <p:cNvPr id="5" name="Picture 6" descr="http://todosayudan.com/wp-content/uploads/2011/02/un-techo-para-mi-pa%C3%ADs-con-un-nuevo-galard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845348"/>
            <a:ext cx="2016224" cy="13506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909707" cy="369332"/>
          </a:xfrm>
          <a:prstGeom prst="rect">
            <a:avLst/>
          </a:prstGeom>
          <a:noFill/>
        </p:spPr>
        <p:txBody>
          <a:bodyPr wrap="none" rtlCol="0">
            <a:spAutoFit/>
          </a:bodyPr>
          <a:lstStyle/>
          <a:p>
            <a:r>
              <a:rPr lang="es-MX" dirty="0" smtClean="0">
                <a:solidFill>
                  <a:srgbClr val="FFC000"/>
                </a:solidFill>
              </a:rPr>
              <a:t>Que hacer como estudiante</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2412753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2348880"/>
            <a:ext cx="7344816" cy="2400657"/>
          </a:xfrm>
          <a:prstGeom prst="rect">
            <a:avLst/>
          </a:prstGeom>
          <a:noFill/>
        </p:spPr>
        <p:txBody>
          <a:bodyPr wrap="square" rtlCol="0">
            <a:spAutoFit/>
          </a:bodyPr>
          <a:lstStyle/>
          <a:p>
            <a:r>
              <a:rPr lang="es-MX" dirty="0"/>
              <a:t>E</a:t>
            </a:r>
            <a:r>
              <a:rPr lang="es-MX" dirty="0" smtClean="0"/>
              <a:t>l </a:t>
            </a:r>
            <a:r>
              <a:rPr lang="es-MX" dirty="0" smtClean="0"/>
              <a:t>gobierno </a:t>
            </a:r>
            <a:r>
              <a:rPr lang="es-MX" dirty="0" smtClean="0"/>
              <a:t>debe </a:t>
            </a:r>
            <a:r>
              <a:rPr lang="es-MX" dirty="0" smtClean="0"/>
              <a:t>crear </a:t>
            </a:r>
            <a:r>
              <a:rPr lang="es-MX" dirty="0" smtClean="0"/>
              <a:t>las condiciones para que se </a:t>
            </a:r>
            <a:r>
              <a:rPr lang="es-MX" dirty="0" smtClean="0"/>
              <a:t>produzca</a:t>
            </a:r>
            <a:r>
              <a:rPr lang="es-MX" dirty="0" smtClean="0"/>
              <a:t> </a:t>
            </a:r>
            <a:r>
              <a:rPr lang="es-MX" dirty="0" smtClean="0"/>
              <a:t>desarrollo </a:t>
            </a:r>
            <a:r>
              <a:rPr lang="es-MX" dirty="0" smtClean="0"/>
              <a:t>y bienestar en </a:t>
            </a:r>
            <a:r>
              <a:rPr lang="es-MX" dirty="0" smtClean="0"/>
              <a:t>la sociedad. </a:t>
            </a:r>
          </a:p>
          <a:p>
            <a:endParaRPr lang="es-MX" sz="1600" dirty="0" smtClean="0"/>
          </a:p>
          <a:p>
            <a:pPr marL="800100" lvl="1" indent="-342900">
              <a:buAutoNum type="arabicPeriod"/>
            </a:pPr>
            <a:r>
              <a:rPr lang="es-MX" sz="1400" dirty="0" smtClean="0"/>
              <a:t>Mejorar el sistema educativo.</a:t>
            </a:r>
          </a:p>
          <a:p>
            <a:pPr marL="800100" lvl="1" indent="-342900">
              <a:buAutoNum type="arabicPeriod"/>
            </a:pPr>
            <a:r>
              <a:rPr lang="es-MX" sz="1400" dirty="0" smtClean="0"/>
              <a:t>Invertir más en I&amp;D.</a:t>
            </a:r>
          </a:p>
          <a:p>
            <a:pPr marL="800100" lvl="1" indent="-342900">
              <a:buAutoNum type="arabicPeriod"/>
            </a:pPr>
            <a:r>
              <a:rPr lang="es-MX" sz="1400" dirty="0" smtClean="0"/>
              <a:t>Invertir en un sistema competitivo de emprendimiento.</a:t>
            </a:r>
          </a:p>
          <a:p>
            <a:pPr marL="800100" lvl="1" indent="-342900">
              <a:buAutoNum type="arabicPeriod"/>
            </a:pPr>
            <a:r>
              <a:rPr lang="es-MX" sz="1400" dirty="0" smtClean="0"/>
              <a:t>Más microcréditos.</a:t>
            </a:r>
          </a:p>
          <a:p>
            <a:pPr marL="800100" lvl="1" indent="-342900">
              <a:buAutoNum type="arabicPeriod"/>
            </a:pPr>
            <a:r>
              <a:rPr lang="es-MX" sz="1400" dirty="0" smtClean="0"/>
              <a:t>Combate a la corrupción. (Cambio de paradigma)</a:t>
            </a:r>
          </a:p>
          <a:p>
            <a:pPr marL="800100" lvl="1" indent="-342900">
              <a:buAutoNum type="arabicPeriod"/>
            </a:pPr>
            <a:r>
              <a:rPr lang="es-MX" sz="1400" dirty="0" smtClean="0"/>
              <a:t>Impuestos realmente progresivos por décimos y percentiles</a:t>
            </a:r>
          </a:p>
          <a:p>
            <a:pPr lvl="1"/>
            <a:r>
              <a:rPr lang="es-MX" sz="1400" dirty="0"/>
              <a:t> </a:t>
            </a:r>
            <a:r>
              <a:rPr lang="es-MX" sz="1400" dirty="0" smtClean="0"/>
              <a:t>       y por tipo de necesidad.</a:t>
            </a:r>
          </a:p>
        </p:txBody>
      </p:sp>
      <p:sp>
        <p:nvSpPr>
          <p:cNvPr id="5" name="2 Título"/>
          <p:cNvSpPr>
            <a:spLocks noGrp="1"/>
          </p:cNvSpPr>
          <p:nvPr>
            <p:ph type="title"/>
          </p:nvPr>
        </p:nvSpPr>
        <p:spPr/>
        <p:txBody>
          <a:bodyPr/>
          <a:lstStyle/>
          <a:p>
            <a:r>
              <a:rPr lang="es-MX" dirty="0"/>
              <a:t>Y yo que tengo que ver en esto?</a:t>
            </a:r>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730235" cy="369332"/>
          </a:xfrm>
          <a:prstGeom prst="rect">
            <a:avLst/>
          </a:prstGeom>
          <a:noFill/>
        </p:spPr>
        <p:txBody>
          <a:bodyPr wrap="none" rtlCol="0">
            <a:spAutoFit/>
          </a:bodyPr>
          <a:lstStyle/>
          <a:p>
            <a:r>
              <a:rPr lang="es-MX" dirty="0" smtClean="0">
                <a:solidFill>
                  <a:srgbClr val="FFC000"/>
                </a:solidFill>
              </a:rPr>
              <a:t>Que hacer como gobierno</a:t>
            </a:r>
            <a:endParaRPr lang="es-MX" dirty="0">
              <a:solidFill>
                <a:schemeClr val="accent2">
                  <a:lumMod val="60000"/>
                  <a:lumOff val="40000"/>
                </a:schemeClr>
              </a:solidFill>
            </a:endParaRPr>
          </a:p>
        </p:txBody>
      </p:sp>
      <p:pic>
        <p:nvPicPr>
          <p:cNvPr id="4098" name="Picture 2" descr="http://www.gmodelo.mx/images/corrupc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068960"/>
            <a:ext cx="1601748" cy="1649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http://akifrases.com/frases-imagenes/frase-si-no-peleas-para-acabar-con-la-corrupcion-y-la-podredumbre-acabaras-formando-parte-de-ella-joan-baez-1353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6" t="19918" r="3509" b="20557"/>
          <a:stretch/>
        </p:blipFill>
        <p:spPr bwMode="auto">
          <a:xfrm rot="613530">
            <a:off x="1311362" y="5329771"/>
            <a:ext cx="2843967" cy="8372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s-media-cache-ak0.pinimg.com/564x/98/27/1b/98271be23c7a38734f3b939a584bf95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9" t="3930" r="3137" b="7615"/>
          <a:stretch/>
        </p:blipFill>
        <p:spPr bwMode="auto">
          <a:xfrm rot="20029023">
            <a:off x="4191705" y="4930362"/>
            <a:ext cx="1597195" cy="1505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http://mejorimagenes.com/wp-content/uploads/2015/12/frase-dar-ejemplo-no-es-la-principal-manera-de-influir-sobre-los-demas-es-la-unica-manera-albert-einstein-136650.jpg"/>
          <p:cNvPicPr>
            <a:picLocks noChangeAspect="1" noChangeArrowheads="1"/>
          </p:cNvPicPr>
          <p:nvPr/>
        </p:nvPicPr>
        <p:blipFill rotWithShape="1">
          <a:blip r:embed="rId6">
            <a:extLst>
              <a:ext uri="{28A0092B-C50C-407E-A947-70E740481C1C}">
                <a14:useLocalDpi xmlns:a14="http://schemas.microsoft.com/office/drawing/2010/main" val="0"/>
              </a:ext>
            </a:extLst>
          </a:blip>
          <a:srcRect l="1439" t="9108" r="923" b="15837"/>
          <a:stretch/>
        </p:blipFill>
        <p:spPr bwMode="auto">
          <a:xfrm>
            <a:off x="5796136" y="5224877"/>
            <a:ext cx="2927806" cy="1057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s://s-media-cache-ak0.pinimg.com/564x/81/99/67/819967e0444106de506d10ce88d5aa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78243">
            <a:off x="293585" y="5214569"/>
            <a:ext cx="1147341" cy="11473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87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Rectángulo"/>
          <p:cNvSpPr/>
          <p:nvPr/>
        </p:nvSpPr>
        <p:spPr>
          <a:xfrm>
            <a:off x="72000" y="2132856"/>
            <a:ext cx="89640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Título"/>
          <p:cNvSpPr>
            <a:spLocks noGrp="1"/>
          </p:cNvSpPr>
          <p:nvPr>
            <p:ph type="title"/>
          </p:nvPr>
        </p:nvSpPr>
        <p:spPr/>
        <p:txBody>
          <a:bodyPr/>
          <a:lstStyle/>
          <a:p>
            <a:r>
              <a:rPr lang="es-MX" dirty="0"/>
              <a:t>Y yo que tengo que ver en esto?</a:t>
            </a:r>
          </a:p>
        </p:txBody>
      </p:sp>
      <p:pic>
        <p:nvPicPr>
          <p:cNvPr id="10242" name="Picture 2" descr="http://static.animalpolitico.com/wp-content/uploads/2013/10/Impuestos-2.png"/>
          <p:cNvPicPr>
            <a:picLocks noChangeAspect="1" noChangeArrowheads="1"/>
          </p:cNvPicPr>
          <p:nvPr/>
        </p:nvPicPr>
        <p:blipFill rotWithShape="1">
          <a:blip r:embed="rId3">
            <a:extLst>
              <a:ext uri="{28A0092B-C50C-407E-A947-70E740481C1C}">
                <a14:useLocalDpi xmlns:a14="http://schemas.microsoft.com/office/drawing/2010/main" val="0"/>
              </a:ext>
            </a:extLst>
          </a:blip>
          <a:srcRect l="-18410" t="-208" r="-18389" b="-5482"/>
          <a:stretch/>
        </p:blipFill>
        <p:spPr bwMode="auto">
          <a:xfrm>
            <a:off x="35496" y="2372150"/>
            <a:ext cx="8964000" cy="4572000"/>
          </a:xfrm>
          <a:prstGeom prst="rect">
            <a:avLst/>
          </a:prstGeom>
          <a:solidFill>
            <a:schemeClr val="bg1"/>
          </a:solidFill>
          <a:effectLst/>
          <a:extLst/>
        </p:spPr>
      </p:pic>
      <p:sp>
        <p:nvSpPr>
          <p:cNvPr id="4" name="3 CuadroTexto"/>
          <p:cNvSpPr txBox="1"/>
          <p:nvPr/>
        </p:nvSpPr>
        <p:spPr>
          <a:xfrm rot="16200000">
            <a:off x="1314521" y="3230095"/>
            <a:ext cx="409086" cy="230832"/>
          </a:xfrm>
          <a:prstGeom prst="rect">
            <a:avLst/>
          </a:prstGeom>
          <a:noFill/>
        </p:spPr>
        <p:txBody>
          <a:bodyPr wrap="none" rtlCol="0">
            <a:spAutoFit/>
          </a:bodyPr>
          <a:lstStyle/>
          <a:p>
            <a:r>
              <a:rPr lang="es-MX" sz="900" b="1" dirty="0" smtClean="0">
                <a:latin typeface="Arial" panose="020B0604020202020204" pitchFamily="34" charset="0"/>
                <a:cs typeface="Arial" panose="020B0604020202020204" pitchFamily="34" charset="0"/>
              </a:rPr>
              <a:t>ISR.</a:t>
            </a:r>
            <a:endParaRPr lang="es-MX" sz="900" b="1" dirty="0">
              <a:latin typeface="Arial" panose="020B0604020202020204" pitchFamily="34" charset="0"/>
              <a:cs typeface="Arial" panose="020B0604020202020204" pitchFamily="34" charset="0"/>
            </a:endParaRPr>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CuadroTexto"/>
          <p:cNvSpPr txBox="1"/>
          <p:nvPr/>
        </p:nvSpPr>
        <p:spPr>
          <a:xfrm>
            <a:off x="358882" y="1700808"/>
            <a:ext cx="4070986" cy="369332"/>
          </a:xfrm>
          <a:prstGeom prst="rect">
            <a:avLst/>
          </a:prstGeom>
          <a:noFill/>
        </p:spPr>
        <p:txBody>
          <a:bodyPr wrap="none" rtlCol="0">
            <a:spAutoFit/>
          </a:bodyPr>
          <a:lstStyle/>
          <a:p>
            <a:r>
              <a:rPr lang="es-MX" dirty="0" smtClean="0">
                <a:solidFill>
                  <a:srgbClr val="FFC000"/>
                </a:solidFill>
              </a:rPr>
              <a:t>Que hacer como gobierno </a:t>
            </a:r>
            <a:r>
              <a:rPr lang="es-MX" dirty="0" smtClean="0">
                <a:solidFill>
                  <a:schemeClr val="accent2">
                    <a:lumMod val="60000"/>
                    <a:lumOff val="40000"/>
                  </a:schemeClr>
                </a:solidFill>
              </a:rPr>
              <a:t>– Impuestos </a:t>
            </a:r>
            <a:endParaRPr lang="es-MX" dirty="0">
              <a:solidFill>
                <a:schemeClr val="accent2">
                  <a:lumMod val="60000"/>
                  <a:lumOff val="40000"/>
                </a:schemeClr>
              </a:solidFill>
            </a:endParaRPr>
          </a:p>
        </p:txBody>
      </p:sp>
      <p:cxnSp>
        <p:nvCxnSpPr>
          <p:cNvPr id="7" name="6 Conector recto"/>
          <p:cNvCxnSpPr/>
          <p:nvPr/>
        </p:nvCxnSpPr>
        <p:spPr>
          <a:xfrm>
            <a:off x="1907704" y="4406400"/>
            <a:ext cx="28803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2195736" y="4149080"/>
            <a:ext cx="0" cy="2573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2204120" y="4149080"/>
            <a:ext cx="8557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V="1">
            <a:off x="3059832" y="3645024"/>
            <a:ext cx="0" cy="5040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3059832" y="3645024"/>
            <a:ext cx="153016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V="1">
            <a:off x="4591654" y="3501008"/>
            <a:ext cx="0" cy="14401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4590000" y="3501008"/>
            <a:ext cx="28623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4586775" y="2461496"/>
            <a:ext cx="62181" cy="900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CuadroTexto"/>
          <p:cNvSpPr txBox="1"/>
          <p:nvPr/>
        </p:nvSpPr>
        <p:spPr>
          <a:xfrm>
            <a:off x="4572000" y="2387745"/>
            <a:ext cx="1476686" cy="307777"/>
          </a:xfrm>
          <a:prstGeom prst="rect">
            <a:avLst/>
          </a:prstGeom>
          <a:noFill/>
        </p:spPr>
        <p:txBody>
          <a:bodyPr wrap="none" rtlCol="0">
            <a:spAutoFit/>
          </a:bodyPr>
          <a:lstStyle/>
          <a:p>
            <a:r>
              <a:rPr lang="es-MX" sz="1400" dirty="0" smtClean="0"/>
              <a:t>US </a:t>
            </a:r>
            <a:r>
              <a:rPr lang="es-MX" sz="1100" dirty="0" smtClean="0"/>
              <a:t>marginal*</a:t>
            </a:r>
            <a:r>
              <a:rPr lang="es-MX" sz="1400" dirty="0" smtClean="0"/>
              <a:t> </a:t>
            </a:r>
            <a:r>
              <a:rPr lang="es-MX" sz="800" dirty="0" smtClean="0"/>
              <a:t>(soltero)</a:t>
            </a:r>
            <a:endParaRPr lang="es-MX" sz="800" dirty="0"/>
          </a:p>
        </p:txBody>
      </p:sp>
      <p:cxnSp>
        <p:nvCxnSpPr>
          <p:cNvPr id="26" name="25 Conector recto"/>
          <p:cNvCxnSpPr/>
          <p:nvPr/>
        </p:nvCxnSpPr>
        <p:spPr>
          <a:xfrm>
            <a:off x="1907704" y="4437112"/>
            <a:ext cx="28803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28 Forma libre"/>
          <p:cNvSpPr/>
          <p:nvPr/>
        </p:nvSpPr>
        <p:spPr>
          <a:xfrm>
            <a:off x="2187963" y="4210493"/>
            <a:ext cx="871869" cy="223284"/>
          </a:xfrm>
          <a:custGeom>
            <a:avLst/>
            <a:gdLst>
              <a:gd name="connsiteX0" fmla="*/ 0 w 871869"/>
              <a:gd name="connsiteY0" fmla="*/ 223284 h 223284"/>
              <a:gd name="connsiteX1" fmla="*/ 414669 w 871869"/>
              <a:gd name="connsiteY1" fmla="*/ 63795 h 223284"/>
              <a:gd name="connsiteX2" fmla="*/ 871869 w 871869"/>
              <a:gd name="connsiteY2" fmla="*/ 0 h 223284"/>
              <a:gd name="connsiteX3" fmla="*/ 871869 w 871869"/>
              <a:gd name="connsiteY3" fmla="*/ 0 h 223284"/>
            </a:gdLst>
            <a:ahLst/>
            <a:cxnLst>
              <a:cxn ang="0">
                <a:pos x="connsiteX0" y="connsiteY0"/>
              </a:cxn>
              <a:cxn ang="0">
                <a:pos x="connsiteX1" y="connsiteY1"/>
              </a:cxn>
              <a:cxn ang="0">
                <a:pos x="connsiteX2" y="connsiteY2"/>
              </a:cxn>
              <a:cxn ang="0">
                <a:pos x="connsiteX3" y="connsiteY3"/>
              </a:cxn>
            </a:cxnLst>
            <a:rect l="l" t="t" r="r" b="b"/>
            <a:pathLst>
              <a:path w="871869" h="223284">
                <a:moveTo>
                  <a:pt x="0" y="223284"/>
                </a:moveTo>
                <a:cubicBezTo>
                  <a:pt x="134679" y="162146"/>
                  <a:pt x="269358" y="101009"/>
                  <a:pt x="414669" y="63795"/>
                </a:cubicBezTo>
                <a:cubicBezTo>
                  <a:pt x="559980" y="26581"/>
                  <a:pt x="871869" y="0"/>
                  <a:pt x="871869" y="0"/>
                </a:cubicBezTo>
                <a:lnTo>
                  <a:pt x="871869" y="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30 Forma libre"/>
          <p:cNvSpPr/>
          <p:nvPr/>
        </p:nvSpPr>
        <p:spPr>
          <a:xfrm>
            <a:off x="3059832" y="3867015"/>
            <a:ext cx="1600136" cy="343478"/>
          </a:xfrm>
          <a:custGeom>
            <a:avLst/>
            <a:gdLst>
              <a:gd name="connsiteX0" fmla="*/ 0 w 1600136"/>
              <a:gd name="connsiteY0" fmla="*/ 443097 h 443097"/>
              <a:gd name="connsiteX1" fmla="*/ 850604 w 1600136"/>
              <a:gd name="connsiteY1" fmla="*/ 81590 h 443097"/>
              <a:gd name="connsiteX2" fmla="*/ 1531088 w 1600136"/>
              <a:gd name="connsiteY2" fmla="*/ 7162 h 443097"/>
              <a:gd name="connsiteX3" fmla="*/ 1541721 w 1600136"/>
              <a:gd name="connsiteY3" fmla="*/ 7162 h 443097"/>
            </a:gdLst>
            <a:ahLst/>
            <a:cxnLst>
              <a:cxn ang="0">
                <a:pos x="connsiteX0" y="connsiteY0"/>
              </a:cxn>
              <a:cxn ang="0">
                <a:pos x="connsiteX1" y="connsiteY1"/>
              </a:cxn>
              <a:cxn ang="0">
                <a:pos x="connsiteX2" y="connsiteY2"/>
              </a:cxn>
              <a:cxn ang="0">
                <a:pos x="connsiteX3" y="connsiteY3"/>
              </a:cxn>
            </a:cxnLst>
            <a:rect l="l" t="t" r="r" b="b"/>
            <a:pathLst>
              <a:path w="1600136" h="443097">
                <a:moveTo>
                  <a:pt x="0" y="443097"/>
                </a:moveTo>
                <a:cubicBezTo>
                  <a:pt x="297711" y="298671"/>
                  <a:pt x="595423" y="154246"/>
                  <a:pt x="850604" y="81590"/>
                </a:cubicBezTo>
                <a:cubicBezTo>
                  <a:pt x="1105785" y="8934"/>
                  <a:pt x="1415902" y="19567"/>
                  <a:pt x="1531088" y="7162"/>
                </a:cubicBezTo>
                <a:cubicBezTo>
                  <a:pt x="1646274" y="-5243"/>
                  <a:pt x="1593997" y="959"/>
                  <a:pt x="1541721" y="716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32 Forma libre"/>
          <p:cNvSpPr/>
          <p:nvPr/>
        </p:nvSpPr>
        <p:spPr>
          <a:xfrm>
            <a:off x="4648956" y="3645024"/>
            <a:ext cx="2803364" cy="221991"/>
          </a:xfrm>
          <a:custGeom>
            <a:avLst/>
            <a:gdLst>
              <a:gd name="connsiteX0" fmla="*/ 0 w 1600136"/>
              <a:gd name="connsiteY0" fmla="*/ 443097 h 443097"/>
              <a:gd name="connsiteX1" fmla="*/ 850604 w 1600136"/>
              <a:gd name="connsiteY1" fmla="*/ 81590 h 443097"/>
              <a:gd name="connsiteX2" fmla="*/ 1531088 w 1600136"/>
              <a:gd name="connsiteY2" fmla="*/ 7162 h 443097"/>
              <a:gd name="connsiteX3" fmla="*/ 1541721 w 1600136"/>
              <a:gd name="connsiteY3" fmla="*/ 7162 h 443097"/>
            </a:gdLst>
            <a:ahLst/>
            <a:cxnLst>
              <a:cxn ang="0">
                <a:pos x="connsiteX0" y="connsiteY0"/>
              </a:cxn>
              <a:cxn ang="0">
                <a:pos x="connsiteX1" y="connsiteY1"/>
              </a:cxn>
              <a:cxn ang="0">
                <a:pos x="connsiteX2" y="connsiteY2"/>
              </a:cxn>
              <a:cxn ang="0">
                <a:pos x="connsiteX3" y="connsiteY3"/>
              </a:cxn>
            </a:cxnLst>
            <a:rect l="l" t="t" r="r" b="b"/>
            <a:pathLst>
              <a:path w="1600136" h="443097">
                <a:moveTo>
                  <a:pt x="0" y="443097"/>
                </a:moveTo>
                <a:cubicBezTo>
                  <a:pt x="297711" y="298671"/>
                  <a:pt x="595423" y="154246"/>
                  <a:pt x="850604" y="81590"/>
                </a:cubicBezTo>
                <a:cubicBezTo>
                  <a:pt x="1105785" y="8934"/>
                  <a:pt x="1415902" y="19567"/>
                  <a:pt x="1531088" y="7162"/>
                </a:cubicBezTo>
                <a:cubicBezTo>
                  <a:pt x="1646274" y="-5243"/>
                  <a:pt x="1593997" y="959"/>
                  <a:pt x="1541721" y="716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33 Rectángulo"/>
          <p:cNvSpPr/>
          <p:nvPr/>
        </p:nvSpPr>
        <p:spPr>
          <a:xfrm>
            <a:off x="6115898" y="2474894"/>
            <a:ext cx="62181" cy="900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4 CuadroTexto"/>
          <p:cNvSpPr txBox="1"/>
          <p:nvPr/>
        </p:nvSpPr>
        <p:spPr>
          <a:xfrm>
            <a:off x="6159852" y="2401143"/>
            <a:ext cx="1409360" cy="307777"/>
          </a:xfrm>
          <a:prstGeom prst="rect">
            <a:avLst/>
          </a:prstGeom>
          <a:noFill/>
        </p:spPr>
        <p:txBody>
          <a:bodyPr wrap="none" rtlCol="0">
            <a:spAutoFit/>
          </a:bodyPr>
          <a:lstStyle/>
          <a:p>
            <a:r>
              <a:rPr lang="es-MX" sz="1400" dirty="0" smtClean="0"/>
              <a:t>US </a:t>
            </a:r>
            <a:r>
              <a:rPr lang="es-MX" sz="1100" dirty="0" smtClean="0"/>
              <a:t>efectiva*</a:t>
            </a:r>
            <a:r>
              <a:rPr lang="es-MX" sz="1400" dirty="0" smtClean="0"/>
              <a:t> </a:t>
            </a:r>
            <a:r>
              <a:rPr lang="es-MX" sz="800" dirty="0" smtClean="0"/>
              <a:t>(soltero)</a:t>
            </a:r>
            <a:endParaRPr lang="es-MX" sz="800" dirty="0"/>
          </a:p>
        </p:txBody>
      </p:sp>
      <p:sp>
        <p:nvSpPr>
          <p:cNvPr id="32" name="31 CuadroTexto"/>
          <p:cNvSpPr txBox="1"/>
          <p:nvPr/>
        </p:nvSpPr>
        <p:spPr>
          <a:xfrm>
            <a:off x="65693" y="6557282"/>
            <a:ext cx="4698722" cy="400110"/>
          </a:xfrm>
          <a:prstGeom prst="rect">
            <a:avLst/>
          </a:prstGeom>
          <a:noFill/>
        </p:spPr>
        <p:txBody>
          <a:bodyPr wrap="none" rtlCol="0">
            <a:spAutoFit/>
          </a:bodyPr>
          <a:lstStyle/>
          <a:p>
            <a:pPr marL="171450" indent="-171450">
              <a:buFont typeface="Arial" charset="0"/>
              <a:buChar char="•"/>
            </a:pPr>
            <a:r>
              <a:rPr lang="es-MX" sz="1000" dirty="0" smtClean="0"/>
              <a:t>Notas: Tipo de cambio 19 pesos por </a:t>
            </a:r>
            <a:r>
              <a:rPr lang="es-MX" sz="1000" dirty="0" err="1" smtClean="0"/>
              <a:t>usd</a:t>
            </a:r>
            <a:endParaRPr lang="es-MX" sz="1000" dirty="0" smtClean="0"/>
          </a:p>
          <a:p>
            <a:r>
              <a:rPr lang="es-MX" sz="1000" dirty="0" smtClean="0"/>
              <a:t>                  Se incluye para EUA, ISR, ISN y SS mientras que para México solo el ISR</a:t>
            </a:r>
            <a:endParaRPr lang="es-MX" sz="1000" dirty="0"/>
          </a:p>
        </p:txBody>
      </p:sp>
      <p:sp>
        <p:nvSpPr>
          <p:cNvPr id="36" name="35 Rectángulo"/>
          <p:cNvSpPr/>
          <p:nvPr/>
        </p:nvSpPr>
        <p:spPr>
          <a:xfrm>
            <a:off x="3824916" y="5949280"/>
            <a:ext cx="1815309"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36 CuadroTexto"/>
          <p:cNvSpPr txBox="1"/>
          <p:nvPr/>
        </p:nvSpPr>
        <p:spPr>
          <a:xfrm>
            <a:off x="3042379" y="5467843"/>
            <a:ext cx="3697231" cy="369332"/>
          </a:xfrm>
          <a:prstGeom prst="rect">
            <a:avLst/>
          </a:prstGeom>
          <a:noFill/>
        </p:spPr>
        <p:txBody>
          <a:bodyPr wrap="none" rtlCol="0">
            <a:spAutoFit/>
          </a:bodyPr>
          <a:lstStyle/>
          <a:p>
            <a:r>
              <a:rPr lang="es-MX" dirty="0" smtClean="0"/>
              <a:t>Ingreso en pesos mexicanos al mes</a:t>
            </a:r>
            <a:endParaRPr lang="es-MX" dirty="0"/>
          </a:p>
        </p:txBody>
      </p:sp>
    </p:spTree>
    <p:extLst>
      <p:ext uri="{BB962C8B-B14F-4D97-AF65-F5344CB8AC3E}">
        <p14:creationId xmlns:p14="http://schemas.microsoft.com/office/powerpoint/2010/main" val="13910933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Y yo que tengo que ver en esto?</a:t>
            </a:r>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CuadroTexto"/>
          <p:cNvSpPr txBox="1"/>
          <p:nvPr/>
        </p:nvSpPr>
        <p:spPr>
          <a:xfrm>
            <a:off x="358882" y="1700808"/>
            <a:ext cx="6054093" cy="369332"/>
          </a:xfrm>
          <a:prstGeom prst="rect">
            <a:avLst/>
          </a:prstGeom>
          <a:noFill/>
        </p:spPr>
        <p:txBody>
          <a:bodyPr wrap="none" rtlCol="0">
            <a:spAutoFit/>
          </a:bodyPr>
          <a:lstStyle/>
          <a:p>
            <a:r>
              <a:rPr lang="es-MX" dirty="0" smtClean="0">
                <a:solidFill>
                  <a:srgbClr val="FFC000"/>
                </a:solidFill>
              </a:rPr>
              <a:t>Tasa de impuestos marginales 2016 para EU </a:t>
            </a:r>
            <a:r>
              <a:rPr lang="es-MX" dirty="0" smtClean="0">
                <a:solidFill>
                  <a:schemeClr val="accent2">
                    <a:lumMod val="60000"/>
                    <a:lumOff val="40000"/>
                  </a:schemeClr>
                </a:solidFill>
              </a:rPr>
              <a:t>- Modalidades</a:t>
            </a:r>
            <a:endParaRPr lang="es-MX" dirty="0">
              <a:solidFill>
                <a:schemeClr val="accent2">
                  <a:lumMod val="60000"/>
                  <a:lumOff val="40000"/>
                </a:schemeClr>
              </a:solidFill>
            </a:endParaRPr>
          </a:p>
        </p:txBody>
      </p:sp>
      <p:sp>
        <p:nvSpPr>
          <p:cNvPr id="6" name="5 Rectángulo"/>
          <p:cNvSpPr/>
          <p:nvPr/>
        </p:nvSpPr>
        <p:spPr>
          <a:xfrm>
            <a:off x="72000" y="2132856"/>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2496" y="5928679"/>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02" t="5714" r="-4872" b="-33307"/>
          <a:stretch/>
        </p:blipFill>
        <p:spPr bwMode="auto">
          <a:xfrm>
            <a:off x="127654" y="2852936"/>
            <a:ext cx="8928000" cy="3816000"/>
          </a:xfrm>
          <a:prstGeom prst="rect">
            <a:avLst/>
          </a:prstGeom>
          <a:solidFill>
            <a:schemeClr val="bg1"/>
          </a:solidFill>
          <a:ln>
            <a:noFill/>
          </a:ln>
          <a:effectLst/>
          <a:extLst/>
        </p:spPr>
      </p:pic>
    </p:spTree>
    <p:extLst>
      <p:ext uri="{BB962C8B-B14F-4D97-AF65-F5344CB8AC3E}">
        <p14:creationId xmlns:p14="http://schemas.microsoft.com/office/powerpoint/2010/main" val="2776061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Y yo que tengo que ver en esto?</a:t>
            </a:r>
          </a:p>
        </p:txBody>
      </p:sp>
      <p:sp>
        <p:nvSpPr>
          <p:cNvPr id="4" name="3 CuadroTexto"/>
          <p:cNvSpPr txBox="1"/>
          <p:nvPr/>
        </p:nvSpPr>
        <p:spPr>
          <a:xfrm rot="16200000">
            <a:off x="1371721" y="3346619"/>
            <a:ext cx="409086" cy="230832"/>
          </a:xfrm>
          <a:prstGeom prst="rect">
            <a:avLst/>
          </a:prstGeom>
          <a:noFill/>
        </p:spPr>
        <p:txBody>
          <a:bodyPr wrap="none" rtlCol="0">
            <a:spAutoFit/>
          </a:bodyPr>
          <a:lstStyle/>
          <a:p>
            <a:r>
              <a:rPr lang="es-MX" sz="900" b="1" dirty="0" smtClean="0">
                <a:latin typeface="Arial" panose="020B0604020202020204" pitchFamily="34" charset="0"/>
                <a:cs typeface="Arial" panose="020B0604020202020204" pitchFamily="34" charset="0"/>
              </a:rPr>
              <a:t>ISR.</a:t>
            </a:r>
            <a:endParaRPr lang="es-MX" sz="900" b="1" dirty="0">
              <a:latin typeface="Arial" panose="020B0604020202020204" pitchFamily="34" charset="0"/>
              <a:cs typeface="Arial" panose="020B0604020202020204" pitchFamily="34" charset="0"/>
            </a:endParaRPr>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CuadroTexto"/>
          <p:cNvSpPr txBox="1"/>
          <p:nvPr/>
        </p:nvSpPr>
        <p:spPr>
          <a:xfrm>
            <a:off x="358882" y="1700808"/>
            <a:ext cx="4379148" cy="369332"/>
          </a:xfrm>
          <a:prstGeom prst="rect">
            <a:avLst/>
          </a:prstGeom>
          <a:noFill/>
        </p:spPr>
        <p:txBody>
          <a:bodyPr wrap="none" rtlCol="0">
            <a:spAutoFit/>
          </a:bodyPr>
          <a:lstStyle/>
          <a:p>
            <a:r>
              <a:rPr lang="es-MX" dirty="0" smtClean="0">
                <a:solidFill>
                  <a:srgbClr val="FFC000"/>
                </a:solidFill>
              </a:rPr>
              <a:t>Tasa de impuestos efectivos 2016 para EU</a:t>
            </a:r>
            <a:endParaRPr lang="es-MX" dirty="0">
              <a:solidFill>
                <a:schemeClr val="accent2">
                  <a:lumMod val="60000"/>
                  <a:lumOff val="40000"/>
                </a:schemeClr>
              </a:solidFill>
            </a:endParaRPr>
          </a:p>
        </p:txBody>
      </p:sp>
      <p:sp>
        <p:nvSpPr>
          <p:cNvPr id="7" name="6 Rectángulo"/>
          <p:cNvSpPr/>
          <p:nvPr/>
        </p:nvSpPr>
        <p:spPr>
          <a:xfrm>
            <a:off x="72000" y="2132856"/>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266" name="Picture 2" descr="http://www.pgpf.org/sites/default/files/utb_chart07.jpg"/>
          <p:cNvPicPr>
            <a:picLocks noChangeAspect="1" noChangeArrowheads="1"/>
          </p:cNvPicPr>
          <p:nvPr/>
        </p:nvPicPr>
        <p:blipFill rotWithShape="1">
          <a:blip r:embed="rId3">
            <a:extLst>
              <a:ext uri="{28A0092B-C50C-407E-A947-70E740481C1C}">
                <a14:useLocalDpi xmlns:a14="http://schemas.microsoft.com/office/drawing/2010/main" val="0"/>
              </a:ext>
            </a:extLst>
          </a:blip>
          <a:srcRect l="-21430" t="1" r="-20790" b="5942"/>
          <a:stretch/>
        </p:blipFill>
        <p:spPr bwMode="auto">
          <a:xfrm>
            <a:off x="36000" y="2276872"/>
            <a:ext cx="9072000" cy="4500000"/>
          </a:xfrm>
          <a:prstGeom prst="rect">
            <a:avLst/>
          </a:prstGeom>
          <a:solidFill>
            <a:schemeClr val="bg1"/>
          </a:solidFill>
          <a:extLst/>
        </p:spPr>
      </p:pic>
    </p:spTree>
    <p:extLst>
      <p:ext uri="{BB962C8B-B14F-4D97-AF65-F5344CB8AC3E}">
        <p14:creationId xmlns:p14="http://schemas.microsoft.com/office/powerpoint/2010/main" val="2839035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2497773"/>
            <a:ext cx="7344816" cy="3877985"/>
          </a:xfrm>
          <a:prstGeom prst="rect">
            <a:avLst/>
          </a:prstGeom>
          <a:noFill/>
        </p:spPr>
        <p:txBody>
          <a:bodyPr wrap="square" rtlCol="0">
            <a:spAutoFit/>
          </a:bodyPr>
          <a:lstStyle/>
          <a:p>
            <a:pPr marL="342900" indent="-342900">
              <a:buAutoNum type="arabicPeriod" startAt="7"/>
            </a:pPr>
            <a:r>
              <a:rPr lang="es-MX" sz="1400" dirty="0" smtClean="0"/>
              <a:t>Recompensas fiscales a </a:t>
            </a:r>
            <a:r>
              <a:rPr lang="es-MX" sz="1400" dirty="0"/>
              <a:t>empresas que paguen más a sus </a:t>
            </a:r>
            <a:r>
              <a:rPr lang="es-MX" sz="1400" dirty="0" smtClean="0"/>
              <a:t>trabajadores.</a:t>
            </a:r>
          </a:p>
          <a:p>
            <a:pPr marL="342900" indent="-342900">
              <a:buAutoNum type="arabicPeriod" startAt="7"/>
            </a:pPr>
            <a:endParaRPr lang="es-MX" sz="1400" dirty="0"/>
          </a:p>
          <a:p>
            <a:pPr marL="342900" indent="-342900">
              <a:buAutoNum type="arabicPeriod" startAt="7"/>
            </a:pPr>
            <a:endParaRPr lang="es-MX" sz="1400" dirty="0" smtClean="0"/>
          </a:p>
          <a:p>
            <a:pPr marL="342900" indent="-342900">
              <a:buAutoNum type="arabicPeriod" startAt="7"/>
            </a:pPr>
            <a:endParaRPr lang="es-MX" sz="1400" dirty="0"/>
          </a:p>
          <a:p>
            <a:pPr marL="342900" indent="-342900">
              <a:buAutoNum type="arabicPeriod" startAt="7"/>
            </a:pPr>
            <a:endParaRPr lang="es-MX" sz="1400" dirty="0" smtClean="0"/>
          </a:p>
          <a:p>
            <a:pPr marL="342900" indent="-342900">
              <a:buAutoNum type="arabicPeriod" startAt="7"/>
            </a:pPr>
            <a:endParaRPr lang="es-MX" sz="1400" dirty="0"/>
          </a:p>
          <a:p>
            <a:pPr marL="342900" indent="-342900">
              <a:buAutoNum type="arabicPeriod" startAt="7"/>
            </a:pPr>
            <a:endParaRPr lang="es-MX" sz="1400" dirty="0" smtClean="0"/>
          </a:p>
          <a:p>
            <a:r>
              <a:rPr lang="es-MX" sz="1200" dirty="0" smtClean="0"/>
              <a:t>      </a:t>
            </a:r>
          </a:p>
          <a:p>
            <a:r>
              <a:rPr lang="es-MX" sz="1200" dirty="0"/>
              <a:t> </a:t>
            </a:r>
            <a:r>
              <a:rPr lang="es-MX" sz="1200" dirty="0" smtClean="0"/>
              <a:t>        </a:t>
            </a:r>
            <a:r>
              <a:rPr lang="es-MX" sz="1200" i="1" dirty="0" smtClean="0"/>
              <a:t>El gobierno tiene que hacer un análisis de lo que en realidad el trabajador necesita. </a:t>
            </a:r>
            <a:endParaRPr lang="es-MX" sz="1200" i="1" dirty="0"/>
          </a:p>
          <a:p>
            <a:endParaRPr lang="es-MX" sz="1200" dirty="0"/>
          </a:p>
          <a:p>
            <a:pPr marL="342900" indent="-342900">
              <a:buAutoNum type="arabicPeriod" startAt="7"/>
            </a:pPr>
            <a:endParaRPr lang="es-MX" sz="1400" dirty="0" smtClean="0"/>
          </a:p>
          <a:p>
            <a:pPr marL="342900" indent="-342900">
              <a:buAutoNum type="arabicPeriod" startAt="7"/>
            </a:pPr>
            <a:r>
              <a:rPr lang="es-MX" sz="1400" dirty="0" smtClean="0"/>
              <a:t>Condiciones </a:t>
            </a:r>
            <a:r>
              <a:rPr lang="es-MX" sz="1400" dirty="0"/>
              <a:t>macroeconómicas </a:t>
            </a:r>
            <a:r>
              <a:rPr lang="es-MX" sz="1400" dirty="0" smtClean="0"/>
              <a:t>estables.</a:t>
            </a:r>
          </a:p>
          <a:p>
            <a:pPr marL="800100" lvl="1" indent="-342900">
              <a:buFont typeface="Arial" panose="020B0604020202020204" pitchFamily="34" charset="0"/>
              <a:buChar char="•"/>
            </a:pPr>
            <a:r>
              <a:rPr lang="es-MX" sz="1400" dirty="0" smtClean="0"/>
              <a:t>Crecimiento económico</a:t>
            </a:r>
          </a:p>
          <a:p>
            <a:pPr marL="800100" lvl="1" indent="-342900">
              <a:buFont typeface="Arial" panose="020B0604020202020204" pitchFamily="34" charset="0"/>
              <a:buChar char="•"/>
            </a:pPr>
            <a:r>
              <a:rPr lang="es-MX" sz="1400" dirty="0" smtClean="0"/>
              <a:t>Generación de empleos</a:t>
            </a:r>
          </a:p>
          <a:p>
            <a:pPr marL="800100" lvl="1" indent="-342900">
              <a:buFont typeface="Arial" panose="020B0604020202020204" pitchFamily="34" charset="0"/>
              <a:buChar char="•"/>
            </a:pPr>
            <a:r>
              <a:rPr lang="es-MX" sz="1400" dirty="0" smtClean="0"/>
              <a:t>Estabilidad de precios</a:t>
            </a:r>
          </a:p>
          <a:p>
            <a:pPr lvl="1"/>
            <a:endParaRPr lang="es-MX" sz="1400" dirty="0" smtClean="0"/>
          </a:p>
          <a:p>
            <a:pPr marL="342900" indent="-342900">
              <a:buAutoNum type="arabicPeriod" startAt="7"/>
            </a:pPr>
            <a:r>
              <a:rPr lang="es-MX" sz="1400" dirty="0" smtClean="0"/>
              <a:t>Comenzar </a:t>
            </a:r>
            <a:r>
              <a:rPr lang="es-MX" sz="1400" dirty="0"/>
              <a:t>a ver por </a:t>
            </a:r>
            <a:r>
              <a:rPr lang="es-MX" sz="1400" dirty="0" smtClean="0"/>
              <a:t>las personas  y </a:t>
            </a:r>
            <a:r>
              <a:rPr lang="es-MX" sz="1400" dirty="0"/>
              <a:t>no únicamente por los intereses del 0.1% de la población.</a:t>
            </a:r>
          </a:p>
        </p:txBody>
      </p:sp>
      <p:sp>
        <p:nvSpPr>
          <p:cNvPr id="5" name="2 Título"/>
          <p:cNvSpPr>
            <a:spLocks noGrp="1"/>
          </p:cNvSpPr>
          <p:nvPr>
            <p:ph type="title"/>
          </p:nvPr>
        </p:nvSpPr>
        <p:spPr/>
        <p:txBody>
          <a:bodyPr/>
          <a:lstStyle/>
          <a:p>
            <a:r>
              <a:rPr lang="es-MX" dirty="0"/>
              <a:t>Y yo que tengo que ver en esto?</a:t>
            </a:r>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730235" cy="369332"/>
          </a:xfrm>
          <a:prstGeom prst="rect">
            <a:avLst/>
          </a:prstGeom>
          <a:noFill/>
        </p:spPr>
        <p:txBody>
          <a:bodyPr wrap="none" rtlCol="0">
            <a:spAutoFit/>
          </a:bodyPr>
          <a:lstStyle/>
          <a:p>
            <a:r>
              <a:rPr lang="es-MX" dirty="0" smtClean="0">
                <a:solidFill>
                  <a:srgbClr val="FFC000"/>
                </a:solidFill>
              </a:rPr>
              <a:t>Que hacer como gobierno</a:t>
            </a:r>
            <a:endParaRPr lang="es-MX" dirty="0">
              <a:solidFill>
                <a:schemeClr val="accent2">
                  <a:lumMod val="60000"/>
                  <a:lumOff val="40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99" y="2924944"/>
            <a:ext cx="2971685" cy="11675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924944"/>
            <a:ext cx="3384376" cy="11675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503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a:t>Influencia padres – hijos</a:t>
            </a:r>
            <a:br>
              <a:rPr lang="es-MX" dirty="0"/>
            </a:br>
            <a:r>
              <a:rPr lang="es-MX" dirty="0"/>
              <a:t>alimentación</a:t>
            </a:r>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91" t="7181" r="-6925" b="-2125"/>
          <a:stretch/>
        </p:blipFill>
        <p:spPr bwMode="auto">
          <a:xfrm>
            <a:off x="108000" y="2304000"/>
            <a:ext cx="8964000" cy="4500000"/>
          </a:xfrm>
          <a:prstGeom prst="rect">
            <a:avLst/>
          </a:prstGeom>
          <a:solidFill>
            <a:schemeClr val="bg1"/>
          </a:solidFill>
          <a:ln>
            <a:noFill/>
          </a:ln>
          <a:effectLst/>
          <a:extLst/>
        </p:spPr>
      </p:pic>
      <p:sp>
        <p:nvSpPr>
          <p:cNvPr id="7" name="6 CuadroTexto"/>
          <p:cNvSpPr txBox="1"/>
          <p:nvPr/>
        </p:nvSpPr>
        <p:spPr>
          <a:xfrm>
            <a:off x="358882" y="1700808"/>
            <a:ext cx="7641259" cy="369332"/>
          </a:xfrm>
          <a:prstGeom prst="rect">
            <a:avLst/>
          </a:prstGeom>
          <a:noFill/>
        </p:spPr>
        <p:txBody>
          <a:bodyPr wrap="none" rtlCol="0">
            <a:spAutoFit/>
          </a:bodyPr>
          <a:lstStyle/>
          <a:p>
            <a:r>
              <a:rPr lang="es-MX" dirty="0" smtClean="0">
                <a:solidFill>
                  <a:schemeClr val="accent2">
                    <a:lumMod val="60000"/>
                    <a:lumOff val="40000"/>
                  </a:schemeClr>
                </a:solidFill>
              </a:rPr>
              <a:t>Porcentaje de la población con carencia en el acceso al alimento en México</a:t>
            </a:r>
            <a:endParaRPr lang="es-MX" dirty="0">
              <a:solidFill>
                <a:schemeClr val="accent2">
                  <a:lumMod val="60000"/>
                  <a:lumOff val="40000"/>
                </a:schemeClr>
              </a:solidFill>
            </a:endParaRPr>
          </a:p>
        </p:txBody>
      </p:sp>
      <p:sp>
        <p:nvSpPr>
          <p:cNvPr id="8" name="7 Rectángulo"/>
          <p:cNvSpPr/>
          <p:nvPr/>
        </p:nvSpPr>
        <p:spPr>
          <a:xfrm>
            <a:off x="72000" y="2132856"/>
            <a:ext cx="8964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92463" y="6629290"/>
            <a:ext cx="3902030" cy="400110"/>
          </a:xfrm>
          <a:prstGeom prst="rect">
            <a:avLst/>
          </a:prstGeom>
          <a:noFill/>
        </p:spPr>
        <p:txBody>
          <a:bodyPr wrap="none" rtlCol="0">
            <a:spAutoFit/>
          </a:bodyPr>
          <a:lstStyle/>
          <a:p>
            <a:r>
              <a:rPr lang="es-MX" sz="1000" i="1" dirty="0"/>
              <a:t>Fuente. </a:t>
            </a:r>
            <a:r>
              <a:rPr lang="es-MX" sz="1000" i="1" dirty="0" smtClean="0"/>
              <a:t>CONEVAL con base en los datos de nutrición de la ENSANUT</a:t>
            </a:r>
            <a:endParaRPr lang="es-MX" sz="1000" i="1" dirty="0"/>
          </a:p>
          <a:p>
            <a:endParaRPr lang="es-MX" sz="1000" dirty="0"/>
          </a:p>
        </p:txBody>
      </p:sp>
    </p:spTree>
    <p:extLst>
      <p:ext uri="{BB962C8B-B14F-4D97-AF65-F5344CB8AC3E}">
        <p14:creationId xmlns:p14="http://schemas.microsoft.com/office/powerpoint/2010/main" val="2349385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2497773"/>
            <a:ext cx="7344816" cy="2677656"/>
          </a:xfrm>
          <a:prstGeom prst="rect">
            <a:avLst/>
          </a:prstGeom>
          <a:noFill/>
        </p:spPr>
        <p:txBody>
          <a:bodyPr wrap="square" rtlCol="0">
            <a:spAutoFit/>
          </a:bodyPr>
          <a:lstStyle/>
          <a:p>
            <a:r>
              <a:rPr lang="es-MX" sz="1400" dirty="0" smtClean="0"/>
              <a:t>San Antonio esta en el Top 10 de las ciudades de mayor expansión de negocios locales* gracias el programa BRE (Business </a:t>
            </a:r>
            <a:r>
              <a:rPr lang="es-MX" sz="1400" dirty="0" err="1" smtClean="0"/>
              <a:t>Retention</a:t>
            </a:r>
            <a:r>
              <a:rPr lang="es-MX" sz="1400" dirty="0" smtClean="0"/>
              <a:t> and </a:t>
            </a:r>
            <a:r>
              <a:rPr lang="es-MX" sz="1400" dirty="0" err="1" smtClean="0"/>
              <a:t>Expansion</a:t>
            </a:r>
            <a:r>
              <a:rPr lang="es-MX" sz="1400" dirty="0" smtClean="0"/>
              <a:t>) y:</a:t>
            </a:r>
          </a:p>
          <a:p>
            <a:endParaRPr lang="es-MX" sz="1400" dirty="0" smtClean="0"/>
          </a:p>
          <a:p>
            <a:pPr marL="285750" indent="-285750">
              <a:buFontTx/>
              <a:buChar char="-"/>
            </a:pPr>
            <a:r>
              <a:rPr lang="es-MX" sz="1400" dirty="0" smtClean="0"/>
              <a:t>Existe un área de gobierno especializada en entrenamiento y educación, incubadoras y    relaciones con inversionistas.</a:t>
            </a:r>
          </a:p>
          <a:p>
            <a:endParaRPr lang="es-MX" sz="1400" dirty="0" smtClean="0"/>
          </a:p>
          <a:p>
            <a:pPr marL="285750" indent="-285750">
              <a:buFontTx/>
              <a:buChar char="-"/>
            </a:pPr>
            <a:r>
              <a:rPr lang="es-MX" sz="1400" dirty="0"/>
              <a:t>F</a:t>
            </a:r>
            <a:r>
              <a:rPr lang="es-MX" sz="1400" dirty="0" smtClean="0"/>
              <a:t>ondos públicos y privados para aportar el capital inicial.</a:t>
            </a:r>
          </a:p>
          <a:p>
            <a:endParaRPr lang="es-MX" sz="1400" dirty="0" smtClean="0"/>
          </a:p>
          <a:p>
            <a:pPr marL="285750" indent="-285750">
              <a:buFontTx/>
              <a:buChar char="-"/>
            </a:pPr>
            <a:r>
              <a:rPr lang="es-MX" sz="1400" dirty="0"/>
              <a:t>T</a:t>
            </a:r>
            <a:r>
              <a:rPr lang="es-MX" sz="1400" dirty="0" smtClean="0"/>
              <a:t>oda una red con comercios y medios de comunicación para promover a los negocios locales.</a:t>
            </a:r>
          </a:p>
          <a:p>
            <a:pPr marL="285750" indent="-285750">
              <a:buFontTx/>
              <a:buChar char="-"/>
            </a:pPr>
            <a:endParaRPr lang="es-MX" sz="1400" dirty="0"/>
          </a:p>
          <a:p>
            <a:pPr marL="285750" indent="-285750">
              <a:buFontTx/>
              <a:buChar char="-"/>
            </a:pPr>
            <a:r>
              <a:rPr lang="es-MX" sz="1400" dirty="0"/>
              <a:t>E</a:t>
            </a:r>
            <a:r>
              <a:rPr lang="es-MX" sz="1400" dirty="0" smtClean="0"/>
              <a:t>dificio para compartir lugares de trabajo.</a:t>
            </a:r>
            <a:endParaRPr lang="es-MX" sz="1400" dirty="0"/>
          </a:p>
        </p:txBody>
      </p:sp>
      <p:sp>
        <p:nvSpPr>
          <p:cNvPr id="5" name="2 Título"/>
          <p:cNvSpPr>
            <a:spLocks noGrp="1"/>
          </p:cNvSpPr>
          <p:nvPr>
            <p:ph type="title"/>
          </p:nvPr>
        </p:nvSpPr>
        <p:spPr/>
        <p:txBody>
          <a:bodyPr/>
          <a:lstStyle/>
          <a:p>
            <a:r>
              <a:rPr lang="es-MX" dirty="0"/>
              <a:t>Y yo que tengo que ver en esto?</a:t>
            </a:r>
          </a:p>
        </p:txBody>
      </p:sp>
      <p:sp>
        <p:nvSpPr>
          <p:cNvPr id="6" name="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358882" y="1700808"/>
            <a:ext cx="2613857" cy="369332"/>
          </a:xfrm>
          <a:prstGeom prst="rect">
            <a:avLst/>
          </a:prstGeom>
          <a:noFill/>
        </p:spPr>
        <p:txBody>
          <a:bodyPr wrap="none" rtlCol="0">
            <a:spAutoFit/>
          </a:bodyPr>
          <a:lstStyle/>
          <a:p>
            <a:r>
              <a:rPr lang="es-MX" dirty="0" smtClean="0">
                <a:solidFill>
                  <a:srgbClr val="FFC000"/>
                </a:solidFill>
              </a:rPr>
              <a:t>Caso de San Antonio, </a:t>
            </a:r>
            <a:r>
              <a:rPr lang="es-MX" dirty="0" err="1" smtClean="0">
                <a:solidFill>
                  <a:srgbClr val="FFC000"/>
                </a:solidFill>
              </a:rPr>
              <a:t>Tx</a:t>
            </a:r>
            <a:r>
              <a:rPr lang="es-MX" dirty="0" smtClean="0">
                <a:solidFill>
                  <a:srgbClr val="FFC000"/>
                </a:solidFill>
              </a:rPr>
              <a:t>.</a:t>
            </a:r>
            <a:endParaRPr lang="es-MX" dirty="0">
              <a:solidFill>
                <a:schemeClr val="accent2">
                  <a:lumMod val="60000"/>
                  <a:lumOff val="40000"/>
                </a:schemeClr>
              </a:solidFill>
            </a:endParaRPr>
          </a:p>
        </p:txBody>
      </p:sp>
      <p:pic>
        <p:nvPicPr>
          <p:cNvPr id="2052" name="Picture 4" descr="http://www.shoplocal.us/logo/shop_local_in_san_antonio_stac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797152"/>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107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09654" y="5965417"/>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Título"/>
          <p:cNvSpPr>
            <a:spLocks noGrp="1"/>
          </p:cNvSpPr>
          <p:nvPr>
            <p:ph type="title"/>
          </p:nvPr>
        </p:nvSpPr>
        <p:spPr/>
        <p:txBody>
          <a:bodyPr/>
          <a:lstStyle/>
          <a:p>
            <a:r>
              <a:rPr lang="es-MX" dirty="0"/>
              <a:t>Y yo que tengo que ver en esto?</a:t>
            </a:r>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CuadroTexto"/>
          <p:cNvSpPr txBox="1"/>
          <p:nvPr/>
        </p:nvSpPr>
        <p:spPr>
          <a:xfrm>
            <a:off x="358882" y="1700808"/>
            <a:ext cx="7882607" cy="369332"/>
          </a:xfrm>
          <a:prstGeom prst="rect">
            <a:avLst/>
          </a:prstGeom>
          <a:noFill/>
        </p:spPr>
        <p:txBody>
          <a:bodyPr wrap="none" rtlCol="0">
            <a:spAutoFit/>
          </a:bodyPr>
          <a:lstStyle/>
          <a:p>
            <a:r>
              <a:rPr lang="es-MX" dirty="0" smtClean="0">
                <a:solidFill>
                  <a:srgbClr val="FFC000"/>
                </a:solidFill>
              </a:rPr>
              <a:t>Es posible aumentar salarios?  </a:t>
            </a:r>
            <a:r>
              <a:rPr lang="es-MX" sz="1600" dirty="0" smtClean="0">
                <a:solidFill>
                  <a:schemeClr val="accent2">
                    <a:lumMod val="60000"/>
                    <a:lumOff val="40000"/>
                  </a:schemeClr>
                </a:solidFill>
              </a:rPr>
              <a:t>- Relación capital/ingreso y conformación del capital</a:t>
            </a:r>
            <a:endParaRPr lang="es-MX" sz="1600" dirty="0">
              <a:solidFill>
                <a:schemeClr val="accent2">
                  <a:lumMod val="60000"/>
                  <a:lumOff val="40000"/>
                </a:schemeClr>
              </a:solidFill>
            </a:endParaRPr>
          </a:p>
        </p:txBody>
      </p:sp>
      <p:sp>
        <p:nvSpPr>
          <p:cNvPr id="6" name="5 Rectángulo"/>
          <p:cNvSpPr/>
          <p:nvPr/>
        </p:nvSpPr>
        <p:spPr>
          <a:xfrm>
            <a:off x="72000" y="2132856"/>
            <a:ext cx="8964000"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0" y="6685329"/>
            <a:ext cx="1701107"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53" y="2227629"/>
            <a:ext cx="7372350" cy="4457700"/>
          </a:xfrm>
          <a:prstGeom prst="rect">
            <a:avLst/>
          </a:prstGeom>
        </p:spPr>
      </p:pic>
    </p:spTree>
    <p:extLst>
      <p:ext uri="{BB962C8B-B14F-4D97-AF65-F5344CB8AC3E}">
        <p14:creationId xmlns:p14="http://schemas.microsoft.com/office/powerpoint/2010/main" val="2668578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09654" y="5965417"/>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Título"/>
          <p:cNvSpPr>
            <a:spLocks noGrp="1"/>
          </p:cNvSpPr>
          <p:nvPr>
            <p:ph type="title"/>
          </p:nvPr>
        </p:nvSpPr>
        <p:spPr/>
        <p:txBody>
          <a:bodyPr/>
          <a:lstStyle/>
          <a:p>
            <a:r>
              <a:rPr lang="es-MX" dirty="0"/>
              <a:t>Y yo que tengo que ver en esto?</a:t>
            </a:r>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CuadroTexto"/>
          <p:cNvSpPr txBox="1"/>
          <p:nvPr/>
        </p:nvSpPr>
        <p:spPr>
          <a:xfrm>
            <a:off x="358882" y="1700808"/>
            <a:ext cx="7882607" cy="369332"/>
          </a:xfrm>
          <a:prstGeom prst="rect">
            <a:avLst/>
          </a:prstGeom>
          <a:noFill/>
        </p:spPr>
        <p:txBody>
          <a:bodyPr wrap="none" rtlCol="0">
            <a:spAutoFit/>
          </a:bodyPr>
          <a:lstStyle/>
          <a:p>
            <a:r>
              <a:rPr lang="es-MX" dirty="0" smtClean="0">
                <a:solidFill>
                  <a:srgbClr val="FFC000"/>
                </a:solidFill>
              </a:rPr>
              <a:t>Es posible aumentar salarios?  </a:t>
            </a:r>
            <a:r>
              <a:rPr lang="es-MX" sz="1600" dirty="0" smtClean="0">
                <a:solidFill>
                  <a:schemeClr val="accent2">
                    <a:lumMod val="60000"/>
                    <a:lumOff val="40000"/>
                  </a:schemeClr>
                </a:solidFill>
              </a:rPr>
              <a:t>- Relación capital/ingreso y conformación del capital</a:t>
            </a:r>
            <a:endParaRPr lang="es-MX" sz="1600" dirty="0">
              <a:solidFill>
                <a:schemeClr val="accent2">
                  <a:lumMod val="60000"/>
                  <a:lumOff val="40000"/>
                </a:schemeClr>
              </a:solidFill>
            </a:endParaRPr>
          </a:p>
        </p:txBody>
      </p:sp>
      <p:sp>
        <p:nvSpPr>
          <p:cNvPr id="6" name="5 Rectángulo"/>
          <p:cNvSpPr/>
          <p:nvPr/>
        </p:nvSpPr>
        <p:spPr>
          <a:xfrm>
            <a:off x="72000" y="2132856"/>
            <a:ext cx="896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03" t="4949" r="-10657" b="6617"/>
          <a:stretch/>
        </p:blipFill>
        <p:spPr bwMode="auto">
          <a:xfrm>
            <a:off x="72000" y="2520000"/>
            <a:ext cx="9000000" cy="4032000"/>
          </a:xfrm>
          <a:prstGeom prst="rect">
            <a:avLst/>
          </a:prstGeom>
          <a:solidFill>
            <a:schemeClr val="bg1"/>
          </a:solidFill>
          <a:ln>
            <a:noFill/>
          </a:ln>
          <a:effectLst/>
          <a:extLst/>
        </p:spPr>
      </p:pic>
      <p:sp>
        <p:nvSpPr>
          <p:cNvPr id="8" name="7 CuadroTexto"/>
          <p:cNvSpPr txBox="1"/>
          <p:nvPr/>
        </p:nvSpPr>
        <p:spPr>
          <a:xfrm>
            <a:off x="0" y="6685329"/>
            <a:ext cx="1701107" cy="215444"/>
          </a:xfrm>
          <a:prstGeom prst="rect">
            <a:avLst/>
          </a:prstGeom>
          <a:noFill/>
        </p:spPr>
        <p:txBody>
          <a:bodyPr wrap="none" rtlCol="0">
            <a:spAutoFit/>
          </a:bodyPr>
          <a:lstStyle/>
          <a:p>
            <a:r>
              <a:rPr lang="es-MX" sz="800" i="1" dirty="0" smtClean="0"/>
              <a:t>Fuente</a:t>
            </a:r>
            <a:r>
              <a:rPr lang="es-MX" sz="700" i="1" dirty="0" smtClean="0"/>
              <a:t>:  picketty.pse.ens.fr/capital21c</a:t>
            </a:r>
            <a:endParaRPr lang="es-MX" sz="700" dirty="0"/>
          </a:p>
        </p:txBody>
      </p:sp>
    </p:spTree>
    <p:extLst>
      <p:ext uri="{BB962C8B-B14F-4D97-AF65-F5344CB8AC3E}">
        <p14:creationId xmlns:p14="http://schemas.microsoft.com/office/powerpoint/2010/main" val="40838900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r"/>
            <a:r>
              <a:rPr lang="es-MX" dirty="0" smtClean="0"/>
              <a:t>COMO Empresario…</a:t>
            </a:r>
            <a:endParaRPr lang="es-MX" dirty="0"/>
          </a:p>
        </p:txBody>
      </p:sp>
      <p:sp>
        <p:nvSpPr>
          <p:cNvPr id="2" name="1 CuadroTexto"/>
          <p:cNvSpPr txBox="1"/>
          <p:nvPr/>
        </p:nvSpPr>
        <p:spPr>
          <a:xfrm>
            <a:off x="467544" y="2253927"/>
            <a:ext cx="5976664" cy="4624343"/>
          </a:xfrm>
          <a:prstGeom prst="rect">
            <a:avLst/>
          </a:prstGeom>
          <a:noFill/>
        </p:spPr>
        <p:txBody>
          <a:bodyPr wrap="square" rtlCol="0">
            <a:spAutoFit/>
          </a:bodyPr>
          <a:lstStyle/>
          <a:p>
            <a:r>
              <a:rPr lang="es-MX" sz="1600" dirty="0" smtClean="0"/>
              <a:t>Los empresarios son los responsables de la generación de la riqueza y el sustento de muchas familias.</a:t>
            </a:r>
          </a:p>
          <a:p>
            <a:endParaRPr lang="es-MX" sz="1400" dirty="0" smtClean="0"/>
          </a:p>
          <a:p>
            <a:pPr marL="342900" indent="-342900">
              <a:buAutoNum type="arabicPeriod"/>
            </a:pPr>
            <a:r>
              <a:rPr lang="es-MX" sz="1400" dirty="0" smtClean="0"/>
              <a:t>Buscar nuevos esquemas de negocio basados en la meritocracia.</a:t>
            </a:r>
          </a:p>
          <a:p>
            <a:endParaRPr lang="es-MX" sz="1400" dirty="0" smtClean="0"/>
          </a:p>
          <a:p>
            <a:pPr marL="800100" lvl="1" indent="-342900">
              <a:buFont typeface="+mj-lt"/>
              <a:buAutoNum type="alphaLcParenR"/>
            </a:pPr>
            <a:r>
              <a:rPr lang="es-MX" sz="1200" dirty="0" smtClean="0"/>
              <a:t>Sistema de franquicias para empleados.</a:t>
            </a:r>
          </a:p>
          <a:p>
            <a:pPr marL="800100" lvl="1" indent="-342900">
              <a:buFont typeface="+mj-lt"/>
              <a:buAutoNum type="alphaLcParenR"/>
            </a:pPr>
            <a:r>
              <a:rPr lang="es-MX" sz="1200" dirty="0" smtClean="0"/>
              <a:t>Definición de salario meta. </a:t>
            </a:r>
          </a:p>
          <a:p>
            <a:pPr marL="800100" lvl="1" indent="-342900">
              <a:buFont typeface="+mj-lt"/>
              <a:buAutoNum type="alphaLcParenR"/>
            </a:pPr>
            <a:r>
              <a:rPr lang="es-MX" sz="1200" dirty="0" smtClean="0"/>
              <a:t>Cambiar el paradigma!!!. </a:t>
            </a:r>
          </a:p>
          <a:p>
            <a:pPr lvl="1"/>
            <a:endParaRPr lang="es-MX" sz="1200" dirty="0" smtClean="0"/>
          </a:p>
          <a:p>
            <a:pPr marL="800100" lvl="1" indent="-342900">
              <a:buFont typeface="+mj-lt"/>
              <a:buAutoNum type="alphaLcParenR"/>
            </a:pPr>
            <a:endParaRPr lang="es-MX" sz="1200" dirty="0"/>
          </a:p>
          <a:p>
            <a:pPr marL="800100" lvl="1" indent="-342900">
              <a:buFont typeface="+mj-lt"/>
              <a:buAutoNum type="alphaLcParenR"/>
            </a:pPr>
            <a:endParaRPr lang="es-MX" sz="1200" dirty="0" smtClean="0"/>
          </a:p>
          <a:p>
            <a:pPr lvl="1"/>
            <a:endParaRPr lang="es-MX" sz="1200" dirty="0"/>
          </a:p>
          <a:p>
            <a:pPr lvl="1"/>
            <a:endParaRPr lang="es-MX" sz="1200" dirty="0" smtClean="0"/>
          </a:p>
          <a:p>
            <a:pPr lvl="1"/>
            <a:endParaRPr lang="es-MX" sz="1200" dirty="0"/>
          </a:p>
          <a:p>
            <a:pPr lvl="1"/>
            <a:endParaRPr lang="es-MX" sz="1200" dirty="0" smtClean="0"/>
          </a:p>
          <a:p>
            <a:pPr lvl="1"/>
            <a:endParaRPr lang="es-MX" sz="1200" dirty="0" smtClean="0"/>
          </a:p>
          <a:p>
            <a:pPr lvl="1"/>
            <a:r>
              <a:rPr lang="es-MX" sz="1050" dirty="0" err="1" smtClean="0"/>
              <a:t>Hamdi</a:t>
            </a:r>
            <a:r>
              <a:rPr lang="es-MX" sz="1050" dirty="0" smtClean="0"/>
              <a:t> </a:t>
            </a:r>
            <a:r>
              <a:rPr lang="es-MX" sz="1050" dirty="0" err="1" smtClean="0"/>
              <a:t>Ulukaya</a:t>
            </a:r>
            <a:r>
              <a:rPr lang="es-MX" sz="1050" dirty="0"/>
              <a:t> </a:t>
            </a:r>
            <a:r>
              <a:rPr lang="es-MX" sz="1050" dirty="0" smtClean="0"/>
              <a:t>               </a:t>
            </a:r>
            <a:r>
              <a:rPr lang="es-MX" sz="1050" dirty="0" err="1" smtClean="0"/>
              <a:t>Nevzat</a:t>
            </a:r>
            <a:r>
              <a:rPr lang="es-MX" sz="1050" dirty="0" smtClean="0"/>
              <a:t> Aydin                     Dan</a:t>
            </a:r>
            <a:r>
              <a:rPr lang="es-MX" sz="1050" dirty="0"/>
              <a:t> </a:t>
            </a:r>
            <a:r>
              <a:rPr lang="es-MX" sz="1050" dirty="0" smtClean="0"/>
              <a:t>Price                   Mark </a:t>
            </a:r>
            <a:r>
              <a:rPr lang="es-MX" sz="1050" dirty="0" err="1"/>
              <a:t>Zuckerberg</a:t>
            </a:r>
            <a:r>
              <a:rPr lang="es-MX" sz="1050" dirty="0"/>
              <a:t>, </a:t>
            </a:r>
            <a:endParaRPr lang="es-MX" sz="1050" dirty="0" smtClean="0"/>
          </a:p>
          <a:p>
            <a:pPr lvl="1"/>
            <a:endParaRPr lang="es-MX" sz="1200" dirty="0" smtClean="0"/>
          </a:p>
          <a:p>
            <a:pPr lvl="1"/>
            <a:endParaRPr lang="es-MX" sz="1200" dirty="0" smtClean="0"/>
          </a:p>
          <a:p>
            <a:pPr lvl="1"/>
            <a:r>
              <a:rPr lang="es-MX" sz="1200" dirty="0" smtClean="0"/>
              <a:t>d)     Creación de indicadores por puesto y mecanismo de crecimiento.</a:t>
            </a:r>
          </a:p>
          <a:p>
            <a:pPr lvl="1"/>
            <a:endParaRPr lang="es-MX" sz="1400" dirty="0"/>
          </a:p>
          <a:p>
            <a:pPr marL="342900" indent="-342900">
              <a:buAutoNum type="arabicPeriod"/>
            </a:pPr>
            <a:endParaRPr lang="es-MX" sz="1400" dirty="0" smtClean="0"/>
          </a:p>
          <a:p>
            <a:pPr marL="342900" indent="-342900">
              <a:buAutoNum type="arabicPeriod"/>
            </a:pPr>
            <a:endParaRPr lang="es-MX" sz="14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59" y="4198143"/>
            <a:ext cx="1150064" cy="12241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alcazar.com.mx/blog/wp-content/uploads/2016/03/Proceso-de-Selecci%C3%B3n-300x2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25" b="31544"/>
          <a:stretch/>
        </p:blipFill>
        <p:spPr bwMode="auto">
          <a:xfrm>
            <a:off x="6861429" y="2325935"/>
            <a:ext cx="1130225" cy="5410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s://assets.entrepreneur.com/content/16x9/822/franquicias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64" r="33305"/>
          <a:stretch/>
        </p:blipFill>
        <p:spPr bwMode="auto">
          <a:xfrm>
            <a:off x="8008085" y="2325935"/>
            <a:ext cx="740379" cy="12230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blog.startupistanbul.com/wp-content/uploads/2014/10/nevzat_aydin_acili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58" r="21229"/>
          <a:stretch/>
        </p:blipFill>
        <p:spPr bwMode="auto">
          <a:xfrm>
            <a:off x="2154604" y="4198144"/>
            <a:ext cx="1214498" cy="1224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images.holaciudad.com/2016/07/20/noticias/viral/Dan-Price-considerado-mejores-mundo_936816423_11955543_667x37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023" r="29584"/>
          <a:stretch/>
        </p:blipFill>
        <p:spPr bwMode="auto">
          <a:xfrm>
            <a:off x="3522755" y="4198144"/>
            <a:ext cx="1184423" cy="12241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http://i-cms.journaldunet.com/image_cms/540/2383369-mark-zuckerberg-l-enfant-prodige-du-web.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729" r="21580"/>
          <a:stretch/>
        </p:blipFill>
        <p:spPr bwMode="auto">
          <a:xfrm>
            <a:off x="4854527" y="4198144"/>
            <a:ext cx="1301649" cy="12241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http://www.famousinventors.org/images/muhammad-yunu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768" r="6500"/>
          <a:stretch/>
        </p:blipFill>
        <p:spPr bwMode="auto">
          <a:xfrm>
            <a:off x="6355604" y="4198143"/>
            <a:ext cx="1240732" cy="1224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339134" y="5373216"/>
            <a:ext cx="1273105" cy="438582"/>
          </a:xfrm>
          <a:prstGeom prst="rect">
            <a:avLst/>
          </a:prstGeom>
          <a:noFill/>
        </p:spPr>
        <p:txBody>
          <a:bodyPr wrap="none" rtlCol="0">
            <a:spAutoFit/>
          </a:bodyPr>
          <a:lstStyle/>
          <a:p>
            <a:pPr marL="0" lvl="1"/>
            <a:r>
              <a:rPr lang="es-MX" sz="1050" dirty="0"/>
              <a:t>Muhammad </a:t>
            </a:r>
            <a:r>
              <a:rPr lang="es-MX" sz="1050" dirty="0" err="1"/>
              <a:t>Yunus</a:t>
            </a:r>
            <a:endParaRPr lang="es-MX" sz="1050" dirty="0"/>
          </a:p>
          <a:p>
            <a:endParaRPr lang="es-MX" sz="1200"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3095719" cy="369332"/>
          </a:xfrm>
          <a:prstGeom prst="rect">
            <a:avLst/>
          </a:prstGeom>
          <a:noFill/>
        </p:spPr>
        <p:txBody>
          <a:bodyPr wrap="none" rtlCol="0">
            <a:spAutoFit/>
          </a:bodyPr>
          <a:lstStyle/>
          <a:p>
            <a:r>
              <a:rPr lang="es-MX" dirty="0" smtClean="0">
                <a:solidFill>
                  <a:srgbClr val="FFC000"/>
                </a:solidFill>
              </a:rPr>
              <a:t>Que hacer como empresario</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11353739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5431295" cy="369332"/>
          </a:xfrm>
          <a:prstGeom prst="rect">
            <a:avLst/>
          </a:prstGeom>
          <a:noFill/>
        </p:spPr>
        <p:txBody>
          <a:bodyPr wrap="none" rtlCol="0">
            <a:spAutoFit/>
          </a:bodyPr>
          <a:lstStyle/>
          <a:p>
            <a:r>
              <a:rPr lang="es-MX" dirty="0" smtClean="0">
                <a:solidFill>
                  <a:srgbClr val="FFC000"/>
                </a:solidFill>
              </a:rPr>
              <a:t>Que NO hacer como empresario </a:t>
            </a:r>
            <a:r>
              <a:rPr lang="es-MX" dirty="0">
                <a:solidFill>
                  <a:schemeClr val="bg1"/>
                </a:solidFill>
              </a:rPr>
              <a:t>– </a:t>
            </a:r>
            <a:r>
              <a:rPr lang="es-MX" dirty="0" smtClean="0">
                <a:solidFill>
                  <a:schemeClr val="bg1"/>
                </a:solidFill>
              </a:rPr>
              <a:t>El viejo paradigma</a:t>
            </a:r>
            <a:endParaRPr lang="es-MX" dirty="0">
              <a:solidFill>
                <a:schemeClr val="bg1"/>
              </a:solidFill>
            </a:endParaRPr>
          </a:p>
        </p:txBody>
      </p:sp>
      <p:sp>
        <p:nvSpPr>
          <p:cNvPr id="8" name="7 Rectángulo"/>
          <p:cNvSpPr/>
          <p:nvPr/>
        </p:nvSpPr>
        <p:spPr>
          <a:xfrm>
            <a:off x="72000" y="2132856"/>
            <a:ext cx="8964000" cy="472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26" name="Picture 2" descr="http://www.bilgebucket.com/wp-content/uploads/juggermartceoworkersal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76872"/>
            <a:ext cx="5871422" cy="3816424"/>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084168" y="2476923"/>
            <a:ext cx="3193438" cy="3693319"/>
          </a:xfrm>
          <a:prstGeom prst="rect">
            <a:avLst/>
          </a:prstGeom>
          <a:noFill/>
        </p:spPr>
        <p:txBody>
          <a:bodyPr wrap="none" rtlCol="0">
            <a:spAutoFit/>
          </a:bodyPr>
          <a:lstStyle/>
          <a:p>
            <a:r>
              <a:rPr lang="es-MX" dirty="0" smtClean="0"/>
              <a:t>El compañero Dan Price</a:t>
            </a:r>
          </a:p>
          <a:p>
            <a:r>
              <a:rPr lang="es-MX" dirty="0"/>
              <a:t>c</a:t>
            </a:r>
            <a:r>
              <a:rPr lang="es-MX" dirty="0" smtClean="0"/>
              <a:t>laramente no entiende</a:t>
            </a:r>
          </a:p>
          <a:p>
            <a:r>
              <a:rPr lang="es-MX" dirty="0"/>
              <a:t>l</a:t>
            </a:r>
            <a:r>
              <a:rPr lang="es-MX" dirty="0" smtClean="0"/>
              <a:t>os negocios modernos.</a:t>
            </a:r>
          </a:p>
          <a:p>
            <a:r>
              <a:rPr lang="es-MX" dirty="0"/>
              <a:t>l</a:t>
            </a:r>
            <a:r>
              <a:rPr lang="es-MX" dirty="0" smtClean="0"/>
              <a:t>os empleados son basura.</a:t>
            </a:r>
          </a:p>
          <a:p>
            <a:r>
              <a:rPr lang="es-MX" dirty="0" smtClean="0"/>
              <a:t>tienes que establecer tu</a:t>
            </a:r>
          </a:p>
          <a:p>
            <a:r>
              <a:rPr lang="es-MX" dirty="0"/>
              <a:t>s</a:t>
            </a:r>
            <a:r>
              <a:rPr lang="es-MX" dirty="0" smtClean="0"/>
              <a:t>uperioridad sobre ellos en</a:t>
            </a:r>
          </a:p>
          <a:p>
            <a:r>
              <a:rPr lang="es-MX" dirty="0"/>
              <a:t>c</a:t>
            </a:r>
            <a:r>
              <a:rPr lang="es-MX" dirty="0" smtClean="0"/>
              <a:t>ada manera posible.</a:t>
            </a:r>
          </a:p>
          <a:p>
            <a:r>
              <a:rPr lang="es-MX" dirty="0"/>
              <a:t>D</a:t>
            </a:r>
            <a:r>
              <a:rPr lang="es-MX" dirty="0" smtClean="0"/>
              <a:t>ebes asegurarte que </a:t>
            </a:r>
          </a:p>
          <a:p>
            <a:r>
              <a:rPr lang="es-MX" dirty="0"/>
              <a:t>s</a:t>
            </a:r>
            <a:r>
              <a:rPr lang="es-MX" dirty="0" smtClean="0"/>
              <a:t>epan lo privilegiados que </a:t>
            </a:r>
          </a:p>
          <a:p>
            <a:r>
              <a:rPr lang="es-MX" dirty="0"/>
              <a:t>s</a:t>
            </a:r>
            <a:r>
              <a:rPr lang="es-MX" dirty="0" smtClean="0"/>
              <a:t>on de tener un trabajo </a:t>
            </a:r>
          </a:p>
          <a:p>
            <a:r>
              <a:rPr lang="es-MX" dirty="0" smtClean="0"/>
              <a:t>dejando a un lado que tengan </a:t>
            </a:r>
          </a:p>
          <a:p>
            <a:r>
              <a:rPr lang="es-MX" dirty="0" smtClean="0"/>
              <a:t>un salario digno.</a:t>
            </a:r>
          </a:p>
          <a:p>
            <a:endParaRPr lang="es-MX" dirty="0"/>
          </a:p>
        </p:txBody>
      </p:sp>
    </p:spTree>
    <p:extLst>
      <p:ext uri="{BB962C8B-B14F-4D97-AF65-F5344CB8AC3E}">
        <p14:creationId xmlns:p14="http://schemas.microsoft.com/office/powerpoint/2010/main" val="3056630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4864601" cy="369332"/>
          </a:xfrm>
          <a:prstGeom prst="rect">
            <a:avLst/>
          </a:prstGeom>
          <a:noFill/>
        </p:spPr>
        <p:txBody>
          <a:bodyPr wrap="none" rtlCol="0">
            <a:spAutoFit/>
          </a:bodyPr>
          <a:lstStyle/>
          <a:p>
            <a:r>
              <a:rPr lang="es-MX" dirty="0" smtClean="0">
                <a:solidFill>
                  <a:srgbClr val="FFC000"/>
                </a:solidFill>
              </a:rPr>
              <a:t>Que hacer como empresario </a:t>
            </a:r>
            <a:r>
              <a:rPr lang="es-MX" dirty="0" smtClean="0">
                <a:solidFill>
                  <a:schemeClr val="bg1"/>
                </a:solidFill>
              </a:rPr>
              <a:t>– </a:t>
            </a:r>
            <a:r>
              <a:rPr lang="es-MX" dirty="0" err="1" smtClean="0">
                <a:solidFill>
                  <a:schemeClr val="bg1"/>
                </a:solidFill>
              </a:rPr>
              <a:t>Hamdi</a:t>
            </a:r>
            <a:r>
              <a:rPr lang="es-MX" dirty="0" smtClean="0">
                <a:solidFill>
                  <a:schemeClr val="bg1"/>
                </a:solidFill>
              </a:rPr>
              <a:t> </a:t>
            </a:r>
            <a:r>
              <a:rPr lang="es-MX" dirty="0" err="1" smtClean="0">
                <a:solidFill>
                  <a:schemeClr val="bg1"/>
                </a:solidFill>
              </a:rPr>
              <a:t>Ulukaya</a:t>
            </a:r>
            <a:endParaRPr lang="es-MX" dirty="0">
              <a:solidFill>
                <a:schemeClr val="bg1"/>
              </a:solidFill>
            </a:endParaRPr>
          </a:p>
        </p:txBody>
      </p:sp>
      <p:sp>
        <p:nvSpPr>
          <p:cNvPr id="8" name="7 Rectángulo"/>
          <p:cNvSpPr/>
          <p:nvPr/>
        </p:nvSpPr>
        <p:spPr>
          <a:xfrm>
            <a:off x="72000" y="2132856"/>
            <a:ext cx="8964000"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578FODRPRa0"/>
          <p:cNvPicPr>
            <a:picLocks noRot="1" noChangeAspect="1"/>
          </p:cNvPicPr>
          <p:nvPr>
            <a:videoFile r:link="rId1"/>
          </p:nvPr>
        </p:nvPicPr>
        <p:blipFill>
          <a:blip r:embed="rId4"/>
          <a:stretch>
            <a:fillRect/>
          </a:stretch>
        </p:blipFill>
        <p:spPr>
          <a:xfrm>
            <a:off x="199462" y="2348880"/>
            <a:ext cx="4443524" cy="2499483"/>
          </a:xfrm>
          <a:prstGeom prst="rect">
            <a:avLst/>
          </a:prstGeom>
        </p:spPr>
      </p:pic>
      <p:sp>
        <p:nvSpPr>
          <p:cNvPr id="2" name="1 CuadroTexto"/>
          <p:cNvSpPr txBox="1"/>
          <p:nvPr/>
        </p:nvSpPr>
        <p:spPr>
          <a:xfrm>
            <a:off x="4757421" y="2347965"/>
            <a:ext cx="4225837" cy="4339650"/>
          </a:xfrm>
          <a:prstGeom prst="rect">
            <a:avLst/>
          </a:prstGeom>
          <a:noFill/>
        </p:spPr>
        <p:txBody>
          <a:bodyPr wrap="none" rtlCol="0">
            <a:spAutoFit/>
          </a:bodyPr>
          <a:lstStyle/>
          <a:p>
            <a:r>
              <a:rPr lang="es-MX" i="1" dirty="0" smtClean="0"/>
              <a:t>“Salarios más altos fueron importantes </a:t>
            </a:r>
          </a:p>
          <a:p>
            <a:r>
              <a:rPr lang="es-MX" i="1" dirty="0" smtClean="0"/>
              <a:t>para nuestro éxito”</a:t>
            </a:r>
          </a:p>
          <a:p>
            <a:endParaRPr lang="es-MX" i="1" dirty="0"/>
          </a:p>
          <a:p>
            <a:r>
              <a:rPr lang="es-MX" i="1" dirty="0" smtClean="0"/>
              <a:t>“Pagar bien y altas utilidades no</a:t>
            </a:r>
          </a:p>
          <a:p>
            <a:r>
              <a:rPr lang="es-MX" i="1" dirty="0" smtClean="0"/>
              <a:t>están peleadas”</a:t>
            </a:r>
          </a:p>
          <a:p>
            <a:endParaRPr lang="es-MX" i="1" dirty="0"/>
          </a:p>
          <a:p>
            <a:r>
              <a:rPr lang="es-MX" sz="1400" dirty="0" smtClean="0"/>
              <a:t>- Da todo tipo de facilidades a los refugiados para</a:t>
            </a:r>
          </a:p>
          <a:p>
            <a:r>
              <a:rPr lang="es-MX" sz="1400" dirty="0"/>
              <a:t>q</a:t>
            </a:r>
            <a:r>
              <a:rPr lang="es-MX" sz="1400" dirty="0" smtClean="0"/>
              <a:t>ue trabajen dignamente con él o si tienen perfil</a:t>
            </a:r>
          </a:p>
          <a:p>
            <a:r>
              <a:rPr lang="es-MX" sz="1400" dirty="0"/>
              <a:t>e</a:t>
            </a:r>
            <a:r>
              <a:rPr lang="es-MX" sz="1400" dirty="0" smtClean="0"/>
              <a:t>mprendedor los impulsa a realizar su proyecto.</a:t>
            </a:r>
          </a:p>
          <a:p>
            <a:endParaRPr lang="es-MX" sz="1400" dirty="0"/>
          </a:p>
          <a:p>
            <a:pPr marL="285750" indent="-285750">
              <a:buFontTx/>
              <a:buChar char="-"/>
            </a:pPr>
            <a:r>
              <a:rPr lang="es-MX" sz="1400" dirty="0" smtClean="0"/>
              <a:t>El 10% de las utilidades se van al apoyo de su </a:t>
            </a:r>
          </a:p>
          <a:p>
            <a:r>
              <a:rPr lang="es-MX" sz="1400" dirty="0"/>
              <a:t> </a:t>
            </a:r>
            <a:r>
              <a:rPr lang="es-MX" sz="1400" dirty="0" smtClean="0"/>
              <a:t>     fundación para las comunidades más pobres.</a:t>
            </a:r>
          </a:p>
          <a:p>
            <a:endParaRPr lang="es-MX" sz="1400" dirty="0"/>
          </a:p>
          <a:p>
            <a:pPr marL="285750" indent="-285750">
              <a:buFontTx/>
              <a:buChar char="-"/>
            </a:pPr>
            <a:r>
              <a:rPr lang="es-MX" sz="1400" dirty="0" smtClean="0"/>
              <a:t>Si la empresa se hace pública o es vendida hizo  </a:t>
            </a:r>
          </a:p>
          <a:p>
            <a:r>
              <a:rPr lang="es-MX" sz="1400" dirty="0"/>
              <a:t> </a:t>
            </a:r>
            <a:r>
              <a:rPr lang="es-MX" sz="1400" dirty="0" smtClean="0"/>
              <a:t>      el compromiso de dar el 10% del valor de la </a:t>
            </a:r>
          </a:p>
          <a:p>
            <a:r>
              <a:rPr lang="es-MX" sz="1400" dirty="0" smtClean="0"/>
              <a:t>       misma a sus 2,000 empleados dependiendo</a:t>
            </a:r>
          </a:p>
          <a:p>
            <a:r>
              <a:rPr lang="es-MX" sz="1400" dirty="0"/>
              <a:t> </a:t>
            </a:r>
            <a:r>
              <a:rPr lang="es-MX" sz="1400" dirty="0" smtClean="0"/>
              <a:t>      de la antigüedad. Varía entre $150,000 y 1 </a:t>
            </a:r>
          </a:p>
          <a:p>
            <a:r>
              <a:rPr lang="es-MX" sz="1400" dirty="0"/>
              <a:t> </a:t>
            </a:r>
            <a:r>
              <a:rPr lang="es-MX" sz="1400" dirty="0" smtClean="0"/>
              <a:t>      millón de </a:t>
            </a:r>
            <a:r>
              <a:rPr lang="es-MX" sz="1400" dirty="0" err="1" smtClean="0"/>
              <a:t>dolares</a:t>
            </a:r>
            <a:r>
              <a:rPr lang="es-MX" sz="1400" dirty="0" smtClean="0"/>
              <a:t>.</a:t>
            </a:r>
          </a:p>
        </p:txBody>
      </p:sp>
    </p:spTree>
    <p:extLst>
      <p:ext uri="{BB962C8B-B14F-4D97-AF65-F5344CB8AC3E}">
        <p14:creationId xmlns:p14="http://schemas.microsoft.com/office/powerpoint/2010/main" val="27593684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4567148" cy="369332"/>
          </a:xfrm>
          <a:prstGeom prst="rect">
            <a:avLst/>
          </a:prstGeom>
          <a:noFill/>
        </p:spPr>
        <p:txBody>
          <a:bodyPr wrap="none" rtlCol="0">
            <a:spAutoFit/>
          </a:bodyPr>
          <a:lstStyle/>
          <a:p>
            <a:r>
              <a:rPr lang="es-MX" dirty="0" smtClean="0">
                <a:solidFill>
                  <a:srgbClr val="FFC000"/>
                </a:solidFill>
              </a:rPr>
              <a:t>Que hacer como empresario </a:t>
            </a:r>
            <a:r>
              <a:rPr lang="es-MX" dirty="0" smtClean="0">
                <a:solidFill>
                  <a:schemeClr val="bg1"/>
                </a:solidFill>
              </a:rPr>
              <a:t>– </a:t>
            </a:r>
            <a:r>
              <a:rPr lang="es-MX" dirty="0" err="1">
                <a:solidFill>
                  <a:schemeClr val="bg1"/>
                </a:solidFill>
              </a:rPr>
              <a:t>Nevzat</a:t>
            </a:r>
            <a:r>
              <a:rPr lang="es-MX" dirty="0">
                <a:solidFill>
                  <a:schemeClr val="bg1"/>
                </a:solidFill>
              </a:rPr>
              <a:t> Aydin </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1468" t="-33778" r="-40175" b="-8455"/>
          <a:stretch/>
        </p:blipFill>
        <p:spPr bwMode="auto">
          <a:xfrm>
            <a:off x="108000" y="2204864"/>
            <a:ext cx="8964000" cy="4599135"/>
          </a:xfrm>
          <a:prstGeom prst="rect">
            <a:avLst/>
          </a:prstGeom>
          <a:solidFill>
            <a:schemeClr val="bg1"/>
          </a:solidFill>
          <a:ln>
            <a:noFill/>
          </a:ln>
        </p:spPr>
      </p:pic>
      <p:pic>
        <p:nvPicPr>
          <p:cNvPr id="2053" name="Picture 5" descr="http://beefandfish.com/wp-content/uploads/2015/02/nevzat-ayd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266672"/>
            <a:ext cx="2719400" cy="42586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birmilyonsite.com/wp-content/uploads/2016/04/yemek-sepeti-yabanci-sirkete-satildi1492381c7c145ed9e33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5085184"/>
            <a:ext cx="2057425" cy="12083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2266672"/>
            <a:ext cx="3425577" cy="120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9497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6013954" cy="369332"/>
          </a:xfrm>
          <a:prstGeom prst="rect">
            <a:avLst/>
          </a:prstGeom>
          <a:noFill/>
        </p:spPr>
        <p:txBody>
          <a:bodyPr wrap="none" rtlCol="0">
            <a:spAutoFit/>
          </a:bodyPr>
          <a:lstStyle/>
          <a:p>
            <a:r>
              <a:rPr lang="es-MX" dirty="0" smtClean="0">
                <a:solidFill>
                  <a:schemeClr val="bg1"/>
                </a:solidFill>
              </a:rPr>
              <a:t>Dan Price – Poniendo el propósito antes que las utilidades</a:t>
            </a:r>
            <a:endParaRPr lang="es-MX" dirty="0">
              <a:solidFill>
                <a:schemeClr val="bg1"/>
              </a:solidFill>
            </a:endParaRPr>
          </a:p>
        </p:txBody>
      </p:sp>
      <p:pic>
        <p:nvPicPr>
          <p:cNvPr id="3074" name="Picture 2" descr="https://pbs.twimg.com/profile_images/679125789963517952/sVFbstJB.jpg"/>
          <p:cNvPicPr>
            <a:picLocks noChangeAspect="1" noChangeArrowheads="1"/>
          </p:cNvPicPr>
          <p:nvPr/>
        </p:nvPicPr>
        <p:blipFill rotWithShape="1">
          <a:blip r:embed="rId4">
            <a:extLst>
              <a:ext uri="{28A0092B-C50C-407E-A947-70E740481C1C}">
                <a14:useLocalDpi xmlns:a14="http://schemas.microsoft.com/office/drawing/2010/main" val="0"/>
              </a:ext>
            </a:extLst>
          </a:blip>
          <a:srcRect l="-7696" t="-6849" r="-127598" b="-15043"/>
          <a:stretch/>
        </p:blipFill>
        <p:spPr bwMode="auto">
          <a:xfrm>
            <a:off x="72000" y="2160000"/>
            <a:ext cx="8964000" cy="4644000"/>
          </a:xfrm>
          <a:prstGeom prst="rect">
            <a:avLst/>
          </a:prstGeom>
          <a:solidFill>
            <a:schemeClr val="bg1"/>
          </a:solidFill>
        </p:spPr>
      </p:pic>
      <p:pic>
        <p:nvPicPr>
          <p:cNvPr id="4" name="9SPpCH-oQf4"/>
          <p:cNvPicPr>
            <a:picLocks noRot="1" noChangeAspect="1"/>
          </p:cNvPicPr>
          <p:nvPr>
            <a:videoFile r:link="rId1"/>
          </p:nvPr>
        </p:nvPicPr>
        <p:blipFill>
          <a:blip r:embed="rId5"/>
          <a:stretch>
            <a:fillRect/>
          </a:stretch>
        </p:blipFill>
        <p:spPr>
          <a:xfrm>
            <a:off x="4176464" y="2420888"/>
            <a:ext cx="4572000" cy="2571750"/>
          </a:xfrm>
          <a:prstGeom prst="rect">
            <a:avLst/>
          </a:prstGeom>
        </p:spPr>
      </p:pic>
      <p:sp>
        <p:nvSpPr>
          <p:cNvPr id="2" name="1 CuadroTexto"/>
          <p:cNvSpPr txBox="1"/>
          <p:nvPr/>
        </p:nvSpPr>
        <p:spPr>
          <a:xfrm>
            <a:off x="4379447" y="5229200"/>
            <a:ext cx="4369017" cy="923330"/>
          </a:xfrm>
          <a:prstGeom prst="rect">
            <a:avLst/>
          </a:prstGeom>
          <a:noFill/>
        </p:spPr>
        <p:txBody>
          <a:bodyPr wrap="none" rtlCol="0">
            <a:spAutoFit/>
          </a:bodyPr>
          <a:lstStyle/>
          <a:p>
            <a:r>
              <a:rPr lang="es-MX" dirty="0" smtClean="0"/>
              <a:t>“Yo les doy a mis empleados un verdadero</a:t>
            </a:r>
          </a:p>
          <a:p>
            <a:r>
              <a:rPr lang="es-MX" dirty="0" smtClean="0"/>
              <a:t>nivel de vida y ahora mis guanacias están</a:t>
            </a:r>
          </a:p>
          <a:p>
            <a:r>
              <a:rPr lang="es-MX" dirty="0" smtClean="0"/>
              <a:t>Por los cielos”</a:t>
            </a:r>
            <a:endParaRPr lang="es-MX" dirty="0"/>
          </a:p>
        </p:txBody>
      </p:sp>
    </p:spTree>
    <p:extLst>
      <p:ext uri="{BB962C8B-B14F-4D97-AF65-F5344CB8AC3E}">
        <p14:creationId xmlns:p14="http://schemas.microsoft.com/office/powerpoint/2010/main" val="20840342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2132856"/>
            <a:ext cx="9036496" cy="46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5104218" cy="369332"/>
          </a:xfrm>
          <a:prstGeom prst="rect">
            <a:avLst/>
          </a:prstGeom>
          <a:noFill/>
        </p:spPr>
        <p:txBody>
          <a:bodyPr wrap="none" rtlCol="0">
            <a:spAutoFit/>
          </a:bodyPr>
          <a:lstStyle/>
          <a:p>
            <a:r>
              <a:rPr lang="es-MX" dirty="0" smtClean="0">
                <a:solidFill>
                  <a:srgbClr val="FFC000"/>
                </a:solidFill>
              </a:rPr>
              <a:t>Que hacer como empresario </a:t>
            </a:r>
            <a:r>
              <a:rPr lang="es-MX" dirty="0" smtClean="0">
                <a:solidFill>
                  <a:schemeClr val="bg1"/>
                </a:solidFill>
              </a:rPr>
              <a:t>– Muhammad </a:t>
            </a:r>
            <a:r>
              <a:rPr lang="es-MX" dirty="0" err="1" smtClean="0">
                <a:solidFill>
                  <a:schemeClr val="bg1"/>
                </a:solidFill>
              </a:rPr>
              <a:t>Yunus</a:t>
            </a:r>
            <a:endParaRPr lang="es-MX" dirty="0">
              <a:solidFill>
                <a:schemeClr val="bg1"/>
              </a:solidFill>
            </a:endParaRPr>
          </a:p>
        </p:txBody>
      </p:sp>
      <p:pic>
        <p:nvPicPr>
          <p:cNvPr id="4098" name="Picture 2" descr="http://akifrases.com/frases-imagenes/frase-la-pobreza-no-la-crea-la-gente-pobre-esta-es-producto-del-sistema-que-hemos-creado-por-ende-hay-muhammad-yunus-151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4599735" cy="21645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despertarintegral.com/wp-content/uploads/2011/10/Mohamed-Yunus.jpg"/>
          <p:cNvPicPr>
            <a:picLocks noChangeAspect="1" noChangeArrowheads="1"/>
          </p:cNvPicPr>
          <p:nvPr/>
        </p:nvPicPr>
        <p:blipFill rotWithShape="1">
          <a:blip r:embed="rId4">
            <a:extLst>
              <a:ext uri="{28A0092B-C50C-407E-A947-70E740481C1C}">
                <a14:useLocalDpi xmlns:a14="http://schemas.microsoft.com/office/drawing/2010/main" val="0"/>
              </a:ext>
            </a:extLst>
          </a:blip>
          <a:srcRect l="-44" t="-397" r="11630" b="397"/>
          <a:stretch/>
        </p:blipFill>
        <p:spPr bwMode="auto">
          <a:xfrm>
            <a:off x="4923263" y="2196000"/>
            <a:ext cx="3897209" cy="21734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creativesystemsthinking.files.wordpress.com/2015/05/yunus.png"/>
          <p:cNvPicPr>
            <a:picLocks noChangeAspect="1" noChangeArrowheads="1"/>
          </p:cNvPicPr>
          <p:nvPr/>
        </p:nvPicPr>
        <p:blipFill rotWithShape="1">
          <a:blip r:embed="rId5">
            <a:extLst>
              <a:ext uri="{28A0092B-C50C-407E-A947-70E740481C1C}">
                <a14:useLocalDpi xmlns:a14="http://schemas.microsoft.com/office/drawing/2010/main" val="0"/>
              </a:ext>
            </a:extLst>
          </a:blip>
          <a:srcRect l="15357" t="9491" r="8261" b="23119"/>
          <a:stretch/>
        </p:blipFill>
        <p:spPr bwMode="auto">
          <a:xfrm>
            <a:off x="323527" y="4369445"/>
            <a:ext cx="4461877"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6674" t="-583" r="12933" b="583"/>
          <a:stretch/>
        </p:blipFill>
        <p:spPr bwMode="auto">
          <a:xfrm>
            <a:off x="4500024" y="4356000"/>
            <a:ext cx="432000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1855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2132856"/>
            <a:ext cx="9036496" cy="46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5104218" cy="369332"/>
          </a:xfrm>
          <a:prstGeom prst="rect">
            <a:avLst/>
          </a:prstGeom>
          <a:noFill/>
        </p:spPr>
        <p:txBody>
          <a:bodyPr wrap="none" rtlCol="0">
            <a:spAutoFit/>
          </a:bodyPr>
          <a:lstStyle/>
          <a:p>
            <a:r>
              <a:rPr lang="es-MX" dirty="0" smtClean="0">
                <a:solidFill>
                  <a:srgbClr val="FFC000"/>
                </a:solidFill>
              </a:rPr>
              <a:t>Que hacer como empresario </a:t>
            </a:r>
            <a:r>
              <a:rPr lang="es-MX" dirty="0" smtClean="0">
                <a:solidFill>
                  <a:schemeClr val="bg1"/>
                </a:solidFill>
              </a:rPr>
              <a:t>– Muhammad </a:t>
            </a:r>
            <a:r>
              <a:rPr lang="es-MX" dirty="0" err="1" smtClean="0">
                <a:solidFill>
                  <a:schemeClr val="bg1"/>
                </a:solidFill>
              </a:rPr>
              <a:t>Yunus</a:t>
            </a:r>
            <a:endParaRPr lang="es-MX" dirty="0">
              <a:solidFill>
                <a:schemeClr val="bg1"/>
              </a:solidFill>
            </a:endParaRPr>
          </a:p>
        </p:txBody>
      </p:sp>
      <p:pic>
        <p:nvPicPr>
          <p:cNvPr id="5" name="TB7-TX-qoqg"/>
          <p:cNvPicPr>
            <a:picLocks noRot="1" noChangeAspect="1"/>
          </p:cNvPicPr>
          <p:nvPr>
            <a:videoFile r:link="rId1"/>
          </p:nvPr>
        </p:nvPicPr>
        <p:blipFill>
          <a:blip r:embed="rId4"/>
          <a:stretch>
            <a:fillRect/>
          </a:stretch>
        </p:blipFill>
        <p:spPr>
          <a:xfrm>
            <a:off x="634666" y="2259374"/>
            <a:ext cx="7838156" cy="4408963"/>
          </a:xfrm>
          <a:prstGeom prst="rect">
            <a:avLst/>
          </a:prstGeom>
        </p:spPr>
      </p:pic>
    </p:spTree>
    <p:extLst>
      <p:ext uri="{BB962C8B-B14F-4D97-AF65-F5344CB8AC3E}">
        <p14:creationId xmlns:p14="http://schemas.microsoft.com/office/powerpoint/2010/main" val="621770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a:t>Influencia padres – hijos</a:t>
            </a:r>
            <a:br>
              <a:rPr lang="es-MX" dirty="0"/>
            </a:br>
            <a:r>
              <a:rPr lang="es-MX" dirty="0" smtClean="0"/>
              <a:t>Educación</a:t>
            </a:r>
            <a:endParaRPr lang="es-MX" dirty="0"/>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16" t="-198" r="-14442" b="2966"/>
          <a:stretch/>
        </p:blipFill>
        <p:spPr bwMode="auto">
          <a:xfrm>
            <a:off x="108000" y="2340000"/>
            <a:ext cx="8892000" cy="4284000"/>
          </a:xfrm>
          <a:prstGeom prst="rect">
            <a:avLst/>
          </a:prstGeom>
          <a:solidFill>
            <a:schemeClr val="bg1"/>
          </a:solidFill>
          <a:ln>
            <a:noFill/>
          </a:ln>
          <a:effectLst/>
          <a:extLst/>
        </p:spPr>
      </p:pic>
      <p:sp>
        <p:nvSpPr>
          <p:cNvPr id="6" name="5 CuadroTexto"/>
          <p:cNvSpPr txBox="1"/>
          <p:nvPr/>
        </p:nvSpPr>
        <p:spPr>
          <a:xfrm>
            <a:off x="358882" y="1700808"/>
            <a:ext cx="8042843" cy="369332"/>
          </a:xfrm>
          <a:prstGeom prst="rect">
            <a:avLst/>
          </a:prstGeom>
          <a:noFill/>
        </p:spPr>
        <p:txBody>
          <a:bodyPr wrap="none" rtlCol="0">
            <a:spAutoFit/>
          </a:bodyPr>
          <a:lstStyle/>
          <a:p>
            <a:r>
              <a:rPr lang="es-MX" dirty="0" smtClean="0">
                <a:solidFill>
                  <a:schemeClr val="accent2">
                    <a:lumMod val="60000"/>
                    <a:lumOff val="40000"/>
                  </a:schemeClr>
                </a:solidFill>
              </a:rPr>
              <a:t>Influencia de la educación de los padres en la educación de sus hijos en México</a:t>
            </a:r>
            <a:endParaRPr lang="es-MX" dirty="0">
              <a:solidFill>
                <a:schemeClr val="accent2">
                  <a:lumMod val="60000"/>
                  <a:lumOff val="40000"/>
                </a:schemeClr>
              </a:solidFill>
            </a:endParaRPr>
          </a:p>
        </p:txBody>
      </p:sp>
      <p:sp>
        <p:nvSpPr>
          <p:cNvPr id="8" name="7 Rectángulo"/>
          <p:cNvSpPr/>
          <p:nvPr/>
        </p:nvSpPr>
        <p:spPr>
          <a:xfrm>
            <a:off x="72000" y="2132856"/>
            <a:ext cx="8964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9 Rectángulo"/>
          <p:cNvSpPr/>
          <p:nvPr/>
        </p:nvSpPr>
        <p:spPr>
          <a:xfrm>
            <a:off x="72496" y="6485274"/>
            <a:ext cx="8964000" cy="2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92463" y="6629290"/>
            <a:ext cx="2494594" cy="400110"/>
          </a:xfrm>
          <a:prstGeom prst="rect">
            <a:avLst/>
          </a:prstGeom>
          <a:noFill/>
        </p:spPr>
        <p:txBody>
          <a:bodyPr wrap="none" rtlCol="0">
            <a:spAutoFit/>
          </a:bodyPr>
          <a:lstStyle/>
          <a:p>
            <a:r>
              <a:rPr lang="es-MX" sz="1000" i="1" dirty="0"/>
              <a:t>Fuente. </a:t>
            </a:r>
            <a:r>
              <a:rPr lang="es-MX" sz="1000" i="1" dirty="0" smtClean="0"/>
              <a:t>CEEY con datos de la EMOVI-2011</a:t>
            </a:r>
            <a:endParaRPr lang="es-MX" sz="1000" i="1" dirty="0"/>
          </a:p>
          <a:p>
            <a:endParaRPr lang="es-MX" sz="1000" dirty="0"/>
          </a:p>
        </p:txBody>
      </p:sp>
    </p:spTree>
    <p:extLst>
      <p:ext uri="{BB962C8B-B14F-4D97-AF65-F5344CB8AC3E}">
        <p14:creationId xmlns:p14="http://schemas.microsoft.com/office/powerpoint/2010/main" val="3765871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2132856"/>
            <a:ext cx="9036496" cy="46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Título"/>
          <p:cNvSpPr>
            <a:spLocks noGrp="1"/>
          </p:cNvSpPr>
          <p:nvPr>
            <p:ph type="title"/>
          </p:nvPr>
        </p:nvSpPr>
        <p:spPr/>
        <p:txBody>
          <a:bodyPr/>
          <a:lstStyle/>
          <a:p>
            <a:pPr algn="r"/>
            <a:r>
              <a:rPr lang="es-MX" dirty="0" smtClean="0"/>
              <a:t>COMO Empresario…</a:t>
            </a:r>
            <a:endParaRPr lang="es-MX" dirty="0"/>
          </a:p>
        </p:txBody>
      </p:sp>
      <p:sp>
        <p:nvSpPr>
          <p:cNvPr id="13" name="12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CuadroTexto"/>
          <p:cNvSpPr txBox="1"/>
          <p:nvPr/>
        </p:nvSpPr>
        <p:spPr>
          <a:xfrm>
            <a:off x="358882" y="1700808"/>
            <a:ext cx="4962512" cy="369332"/>
          </a:xfrm>
          <a:prstGeom prst="rect">
            <a:avLst/>
          </a:prstGeom>
          <a:noFill/>
        </p:spPr>
        <p:txBody>
          <a:bodyPr wrap="none" rtlCol="0">
            <a:spAutoFit/>
          </a:bodyPr>
          <a:lstStyle/>
          <a:p>
            <a:r>
              <a:rPr lang="es-MX" dirty="0" smtClean="0">
                <a:solidFill>
                  <a:srgbClr val="FFC000"/>
                </a:solidFill>
              </a:rPr>
              <a:t>Que hacer como empresario </a:t>
            </a:r>
            <a:r>
              <a:rPr lang="es-MX" dirty="0" smtClean="0">
                <a:solidFill>
                  <a:schemeClr val="bg1"/>
                </a:solidFill>
              </a:rPr>
              <a:t>– Productos </a:t>
            </a:r>
            <a:r>
              <a:rPr lang="es-MX" dirty="0" err="1" smtClean="0">
                <a:solidFill>
                  <a:schemeClr val="bg1"/>
                </a:solidFill>
              </a:rPr>
              <a:t>Puracy</a:t>
            </a:r>
            <a:endParaRPr lang="es-MX" dirty="0">
              <a:solidFill>
                <a:schemeClr val="bg1"/>
              </a:solidFill>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4000" contrast="16000"/>
                    </a14:imgEffect>
                  </a14:imgLayer>
                </a14:imgProps>
              </a:ext>
              <a:ext uri="{28A0092B-C50C-407E-A947-70E740481C1C}">
                <a14:useLocalDpi xmlns:a14="http://schemas.microsoft.com/office/drawing/2010/main" val="0"/>
              </a:ext>
            </a:extLst>
          </a:blip>
          <a:srcRect t="26852" b="-27013"/>
          <a:stretch/>
        </p:blipFill>
        <p:spPr bwMode="auto">
          <a:xfrm>
            <a:off x="487083" y="2132856"/>
            <a:ext cx="2335012" cy="6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8000"/>
                    </a14:imgEffect>
                    <a14:imgEffect>
                      <a14:brightnessContrast contrast="13000"/>
                    </a14:imgEffect>
                  </a14:imgLayer>
                </a14:imgProps>
              </a:ext>
              <a:ext uri="{28A0092B-C50C-407E-A947-70E740481C1C}">
                <a14:useLocalDpi xmlns:a14="http://schemas.microsoft.com/office/drawing/2010/main" val="0"/>
              </a:ext>
            </a:extLst>
          </a:blip>
          <a:srcRect/>
          <a:stretch>
            <a:fillRect/>
          </a:stretch>
        </p:blipFill>
        <p:spPr bwMode="auto">
          <a:xfrm>
            <a:off x="2813907" y="2132856"/>
            <a:ext cx="2853916" cy="4685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5667823" y="2348880"/>
            <a:ext cx="3385670" cy="2862322"/>
          </a:xfrm>
          <a:prstGeom prst="rect">
            <a:avLst/>
          </a:prstGeom>
          <a:noFill/>
        </p:spPr>
        <p:txBody>
          <a:bodyPr wrap="none" rtlCol="0">
            <a:spAutoFit/>
          </a:bodyPr>
          <a:lstStyle/>
          <a:p>
            <a:r>
              <a:rPr lang="es-MX" dirty="0" smtClean="0"/>
              <a:t>Empresa pequeña de Austin, TX.</a:t>
            </a:r>
          </a:p>
          <a:p>
            <a:pPr marL="285750" indent="-285750">
              <a:buFontTx/>
              <a:buChar char="-"/>
            </a:pPr>
            <a:r>
              <a:rPr lang="es-MX" dirty="0" smtClean="0"/>
              <a:t>Productos de Calidad.</a:t>
            </a:r>
          </a:p>
          <a:p>
            <a:pPr marL="285750" indent="-285750">
              <a:buFontTx/>
              <a:buChar char="-"/>
            </a:pPr>
            <a:r>
              <a:rPr lang="es-MX" dirty="0" smtClean="0"/>
              <a:t>No dañan el ambiente.</a:t>
            </a:r>
          </a:p>
          <a:p>
            <a:pPr marL="285750" indent="-285750">
              <a:buFontTx/>
              <a:buChar char="-"/>
            </a:pPr>
            <a:r>
              <a:rPr lang="es-MX" dirty="0" smtClean="0"/>
              <a:t>No crueldad animal.</a:t>
            </a:r>
          </a:p>
          <a:p>
            <a:pPr marL="285750" indent="-285750">
              <a:buFontTx/>
              <a:buChar char="-"/>
            </a:pPr>
            <a:r>
              <a:rPr lang="es-MX" dirty="0" smtClean="0"/>
              <a:t>Apoyan artistas locales</a:t>
            </a:r>
          </a:p>
          <a:p>
            <a:pPr marL="285750" indent="-285750">
              <a:buFontTx/>
              <a:buChar char="-"/>
            </a:pPr>
            <a:r>
              <a:rPr lang="es-MX" dirty="0" smtClean="0"/>
              <a:t>Hechos en EUA con 98% de</a:t>
            </a:r>
          </a:p>
          <a:p>
            <a:r>
              <a:rPr lang="es-MX" dirty="0"/>
              <a:t> </a:t>
            </a:r>
            <a:r>
              <a:rPr lang="es-MX" dirty="0" smtClean="0"/>
              <a:t>    ingredientes americanos.</a:t>
            </a:r>
          </a:p>
          <a:p>
            <a:pPr marL="285750" indent="-285750">
              <a:buFontTx/>
              <a:buChar char="-"/>
            </a:pPr>
            <a:r>
              <a:rPr lang="es-MX" dirty="0" smtClean="0"/>
              <a:t>Donan productos naturales</a:t>
            </a:r>
            <a:endParaRPr lang="es-MX" dirty="0"/>
          </a:p>
          <a:p>
            <a:r>
              <a:rPr lang="es-MX" dirty="0" smtClean="0"/>
              <a:t>     y orgánicos a familias de</a:t>
            </a:r>
          </a:p>
          <a:p>
            <a:r>
              <a:rPr lang="es-MX" dirty="0"/>
              <a:t> </a:t>
            </a:r>
            <a:r>
              <a:rPr lang="es-MX" dirty="0" smtClean="0"/>
              <a:t>    bajos recursos.</a:t>
            </a:r>
          </a:p>
        </p:txBody>
      </p:sp>
    </p:spTree>
    <p:extLst>
      <p:ext uri="{BB962C8B-B14F-4D97-AF65-F5344CB8AC3E}">
        <p14:creationId xmlns:p14="http://schemas.microsoft.com/office/powerpoint/2010/main" val="1753767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Y yo que tengo que ver en esto</a:t>
            </a:r>
            <a:r>
              <a:rPr lang="es-MX" dirty="0" smtClean="0"/>
              <a:t>?</a:t>
            </a:r>
            <a:endParaRPr lang="es-MX" dirty="0"/>
          </a:p>
        </p:txBody>
      </p:sp>
      <p:sp>
        <p:nvSpPr>
          <p:cNvPr id="2" name="1 CuadroTexto"/>
          <p:cNvSpPr txBox="1"/>
          <p:nvPr/>
        </p:nvSpPr>
        <p:spPr>
          <a:xfrm>
            <a:off x="1763688" y="2118378"/>
            <a:ext cx="5976664" cy="4247317"/>
          </a:xfrm>
          <a:prstGeom prst="rect">
            <a:avLst/>
          </a:prstGeom>
          <a:noFill/>
        </p:spPr>
        <p:txBody>
          <a:bodyPr wrap="square" rtlCol="0">
            <a:spAutoFit/>
          </a:bodyPr>
          <a:lstStyle/>
          <a:p>
            <a:pPr lvl="1"/>
            <a:endParaRPr lang="es-MX" sz="1400" dirty="0" smtClean="0"/>
          </a:p>
          <a:p>
            <a:pPr marL="457200" indent="-457200">
              <a:buAutoNum type="arabicPeriod" startAt="2"/>
            </a:pPr>
            <a:r>
              <a:rPr lang="es-MX" sz="1200" dirty="0" smtClean="0"/>
              <a:t>Cambiar </a:t>
            </a:r>
            <a:r>
              <a:rPr lang="es-MX" sz="1200" dirty="0"/>
              <a:t>de </a:t>
            </a:r>
            <a:r>
              <a:rPr lang="es-MX" sz="1200" dirty="0" err="1"/>
              <a:t>stockholders</a:t>
            </a:r>
            <a:r>
              <a:rPr lang="es-MX" sz="1200" dirty="0"/>
              <a:t> a </a:t>
            </a:r>
            <a:r>
              <a:rPr lang="es-MX" sz="1200" dirty="0" err="1"/>
              <a:t>stakeholders</a:t>
            </a:r>
            <a:r>
              <a:rPr lang="es-MX" sz="1200" dirty="0"/>
              <a:t> para las juntas de consejo</a:t>
            </a:r>
            <a:r>
              <a:rPr lang="es-MX" sz="1200" dirty="0" smtClean="0"/>
              <a:t>.</a:t>
            </a:r>
          </a:p>
          <a:p>
            <a:pPr marL="457200" indent="-457200">
              <a:buAutoNum type="arabicPeriod" startAt="2"/>
            </a:pPr>
            <a:endParaRPr lang="es-MX" sz="1200" dirty="0"/>
          </a:p>
          <a:p>
            <a:pPr marL="457200" indent="-457200">
              <a:buAutoNum type="arabicPeriod" startAt="2"/>
            </a:pPr>
            <a:endParaRPr lang="es-MX" sz="1200" dirty="0" smtClean="0"/>
          </a:p>
          <a:p>
            <a:pPr marL="457200" indent="-457200">
              <a:buAutoNum type="arabicPeriod" startAt="2"/>
            </a:pPr>
            <a:endParaRPr lang="es-MX" sz="1200" dirty="0"/>
          </a:p>
          <a:p>
            <a:pPr marL="457200" indent="-457200">
              <a:buAutoNum type="arabicPeriod" startAt="2"/>
            </a:pPr>
            <a:endParaRPr lang="es-MX" sz="1200" dirty="0" smtClean="0"/>
          </a:p>
          <a:p>
            <a:pPr marL="457200" indent="-457200">
              <a:buAutoNum type="arabicPeriod" startAt="2"/>
            </a:pPr>
            <a:endParaRPr lang="es-MX" sz="1200" dirty="0"/>
          </a:p>
          <a:p>
            <a:pPr marL="457200" indent="-457200">
              <a:buAutoNum type="arabicPeriod" startAt="2"/>
            </a:pPr>
            <a:endParaRPr lang="es-MX" sz="1200" dirty="0" smtClean="0"/>
          </a:p>
          <a:p>
            <a:endParaRPr lang="es-MX" sz="1200" dirty="0" smtClean="0"/>
          </a:p>
          <a:p>
            <a:pPr marL="457200" indent="-457200">
              <a:buAutoNum type="arabicPeriod" startAt="2"/>
            </a:pPr>
            <a:endParaRPr lang="es-MX" sz="1200" dirty="0"/>
          </a:p>
          <a:p>
            <a:pPr marL="457200" indent="-457200">
              <a:buAutoNum type="arabicPeriod" startAt="2"/>
            </a:pPr>
            <a:endParaRPr lang="es-MX" sz="1200" dirty="0" smtClean="0"/>
          </a:p>
          <a:p>
            <a:endParaRPr lang="es-MX" sz="1400" dirty="0" smtClean="0"/>
          </a:p>
          <a:p>
            <a:endParaRPr lang="es-MX" sz="1400" dirty="0" smtClean="0"/>
          </a:p>
          <a:p>
            <a:pPr marL="228600" indent="-228600">
              <a:buAutoNum type="arabicPeriod" startAt="3"/>
            </a:pPr>
            <a:r>
              <a:rPr lang="es-MX" sz="1200" dirty="0" smtClean="0"/>
              <a:t>Recordar que las personas trabajan para vivir y no viven para trabajar</a:t>
            </a:r>
            <a:r>
              <a:rPr lang="es-MX" sz="1400" dirty="0" smtClean="0"/>
              <a:t>.</a:t>
            </a:r>
          </a:p>
          <a:p>
            <a:pPr marL="228600" indent="-228600">
              <a:buAutoNum type="arabicPeriod" startAt="3"/>
            </a:pPr>
            <a:endParaRPr lang="es-MX" sz="1400" dirty="0"/>
          </a:p>
          <a:p>
            <a:pPr lvl="1"/>
            <a:endParaRPr lang="es-MX" sz="1200" dirty="0"/>
          </a:p>
          <a:p>
            <a:pPr marL="914400" lvl="1" indent="-457200">
              <a:buFont typeface="+mj-lt"/>
              <a:buAutoNum type="alphaLcParenR" startAt="2"/>
            </a:pPr>
            <a:endParaRPr lang="es-MX" sz="1200" dirty="0" smtClean="0"/>
          </a:p>
          <a:p>
            <a:pPr marL="800100" lvl="1" indent="-342900">
              <a:buFont typeface="+mj-lt"/>
              <a:buAutoNum type="alphaLcParenR"/>
            </a:pPr>
            <a:endParaRPr lang="es-MX" sz="1400" dirty="0" smtClean="0"/>
          </a:p>
          <a:p>
            <a:pPr marL="800100" lvl="1" indent="-342900">
              <a:buFont typeface="+mj-lt"/>
              <a:buAutoNum type="alphaLcParenR"/>
            </a:pPr>
            <a:endParaRPr lang="es-MX" sz="1400" dirty="0"/>
          </a:p>
          <a:p>
            <a:pPr marL="342900" indent="-342900">
              <a:buAutoNum type="arabicPeriod"/>
            </a:pPr>
            <a:endParaRPr lang="es-MX" sz="1400" dirty="0" smtClean="0"/>
          </a:p>
          <a:p>
            <a:pPr marL="342900" indent="-342900">
              <a:buAutoNum type="arabicPeriod"/>
            </a:pPr>
            <a:endParaRPr lang="es-MX" sz="1400" dirty="0" smtClean="0"/>
          </a:p>
        </p:txBody>
      </p:sp>
      <p:pic>
        <p:nvPicPr>
          <p:cNvPr id="3074" name="Picture 2" descr="http://figures.boundless-cdn.com/13782/full/stakeholder-e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950" t="-1884" r="-78034" b="-2879"/>
          <a:stretch/>
        </p:blipFill>
        <p:spPr bwMode="auto">
          <a:xfrm>
            <a:off x="144000" y="2664000"/>
            <a:ext cx="8856000" cy="1692000"/>
          </a:xfrm>
          <a:prstGeom prst="rect">
            <a:avLst/>
          </a:prstGeom>
          <a:solidFill>
            <a:schemeClr val="bg1"/>
          </a:solidFill>
          <a:effectLst/>
        </p:spPr>
      </p:pic>
      <p:pic>
        <p:nvPicPr>
          <p:cNvPr id="3076" name="Picture 4" descr="http://us.123rf.com/450wm/andrewgenn/andrewgenn1502/andrewgenn150200290/36657588-cartoon-of-business-meeting-everyone-is-wearing-life-jackets-except-boss-who-says-there-is-an-unsubs.jpg?ve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510" y="2694442"/>
            <a:ext cx="2106549" cy="16150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80" name="Picture 8" descr="http://todasfrases.com/wp-content/uploads/2014/07/10253776_10151997305026286_7803737091842691789_n.jpg"/>
          <p:cNvPicPr>
            <a:picLocks noChangeAspect="1" noChangeArrowheads="1"/>
          </p:cNvPicPr>
          <p:nvPr/>
        </p:nvPicPr>
        <p:blipFill rotWithShape="1">
          <a:blip r:embed="rId5">
            <a:extLst>
              <a:ext uri="{28A0092B-C50C-407E-A947-70E740481C1C}">
                <a14:useLocalDpi xmlns:a14="http://schemas.microsoft.com/office/drawing/2010/main" val="0"/>
              </a:ext>
            </a:extLst>
          </a:blip>
          <a:srcRect l="-49110" t="2103" r="-61865" b="3632"/>
          <a:stretch/>
        </p:blipFill>
        <p:spPr bwMode="auto">
          <a:xfrm>
            <a:off x="108000" y="4932000"/>
            <a:ext cx="8964000" cy="1800000"/>
          </a:xfrm>
          <a:prstGeom prst="rect">
            <a:avLst/>
          </a:prstGeom>
          <a:solidFill>
            <a:schemeClr val="bg1"/>
          </a:solidFill>
          <a:effectLst/>
        </p:spPr>
      </p:pic>
      <p:sp>
        <p:nvSpPr>
          <p:cNvPr id="12" name="11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12 CuadroTexto"/>
          <p:cNvSpPr txBox="1"/>
          <p:nvPr/>
        </p:nvSpPr>
        <p:spPr>
          <a:xfrm>
            <a:off x="358882" y="1700808"/>
            <a:ext cx="3095719" cy="369332"/>
          </a:xfrm>
          <a:prstGeom prst="rect">
            <a:avLst/>
          </a:prstGeom>
          <a:noFill/>
        </p:spPr>
        <p:txBody>
          <a:bodyPr wrap="none" rtlCol="0">
            <a:spAutoFit/>
          </a:bodyPr>
          <a:lstStyle/>
          <a:p>
            <a:r>
              <a:rPr lang="es-MX" dirty="0" smtClean="0">
                <a:solidFill>
                  <a:srgbClr val="FFC000"/>
                </a:solidFill>
              </a:rPr>
              <a:t>Que hacer como empresario</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30584379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7504" y="3284984"/>
            <a:ext cx="8928992"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Título"/>
          <p:cNvSpPr>
            <a:spLocks noGrp="1"/>
          </p:cNvSpPr>
          <p:nvPr>
            <p:ph type="title"/>
          </p:nvPr>
        </p:nvSpPr>
        <p:spPr/>
        <p:txBody>
          <a:bodyPr/>
          <a:lstStyle/>
          <a:p>
            <a:pPr algn="r"/>
            <a:r>
              <a:rPr lang="es-MX" dirty="0" smtClean="0"/>
              <a:t>COMO Empresario…</a:t>
            </a:r>
            <a:endParaRPr lang="es-MX" dirty="0"/>
          </a:p>
        </p:txBody>
      </p:sp>
      <p:sp>
        <p:nvSpPr>
          <p:cNvPr id="2" name="1 CuadroTexto"/>
          <p:cNvSpPr txBox="1"/>
          <p:nvPr/>
        </p:nvSpPr>
        <p:spPr>
          <a:xfrm>
            <a:off x="467544" y="2028904"/>
            <a:ext cx="8424936" cy="3416320"/>
          </a:xfrm>
          <a:prstGeom prst="rect">
            <a:avLst/>
          </a:prstGeom>
          <a:noFill/>
        </p:spPr>
        <p:txBody>
          <a:bodyPr wrap="square" rtlCol="0">
            <a:spAutoFit/>
          </a:bodyPr>
          <a:lstStyle/>
          <a:p>
            <a:pPr lvl="1"/>
            <a:endParaRPr lang="es-MX" sz="1400" dirty="0" smtClean="0"/>
          </a:p>
          <a:p>
            <a:pPr marL="228600" indent="-228600">
              <a:buAutoNum type="arabicPeriod" startAt="3"/>
            </a:pPr>
            <a:r>
              <a:rPr lang="es-MX" sz="1200" dirty="0"/>
              <a:t>Pagar salarios dignos con el que una familia pueda vivir y no </a:t>
            </a:r>
            <a:r>
              <a:rPr lang="es-MX" sz="1200" dirty="0" smtClean="0"/>
              <a:t>únicamente </a:t>
            </a:r>
            <a:r>
              <a:rPr lang="es-MX" sz="1200" dirty="0"/>
              <a:t>pagar lo que ya debe.</a:t>
            </a:r>
          </a:p>
          <a:p>
            <a:pPr marL="685800" lvl="1" indent="-228600">
              <a:buAutoNum type="alphaLcParenR"/>
            </a:pPr>
            <a:r>
              <a:rPr lang="es-MX" sz="1200" dirty="0" smtClean="0"/>
              <a:t>Sustituir </a:t>
            </a:r>
            <a:r>
              <a:rPr lang="es-MX" sz="1200" dirty="0"/>
              <a:t>el “pago muy bien, el mercado paga igual o hasta menos” por “que valor agregado me produce este </a:t>
            </a:r>
            <a:r>
              <a:rPr lang="es-MX" sz="1200" dirty="0" smtClean="0"/>
              <a:t>  </a:t>
            </a:r>
            <a:r>
              <a:rPr lang="es-MX" sz="1200" dirty="0"/>
              <a:t> </a:t>
            </a:r>
            <a:r>
              <a:rPr lang="es-MX" sz="1200" dirty="0" smtClean="0"/>
              <a:t>empleado </a:t>
            </a:r>
            <a:r>
              <a:rPr lang="es-MX" sz="1200" dirty="0"/>
              <a:t>y como lo voy a recompensar</a:t>
            </a:r>
            <a:r>
              <a:rPr lang="es-MX" sz="1200" dirty="0" smtClean="0"/>
              <a:t>”.</a:t>
            </a:r>
          </a:p>
          <a:p>
            <a:pPr marL="685800" lvl="1" indent="-228600">
              <a:buAutoNum type="alphaLcParenR"/>
            </a:pPr>
            <a:r>
              <a:rPr lang="es-MX" sz="1200" dirty="0" smtClean="0"/>
              <a:t>Dejar </a:t>
            </a:r>
            <a:r>
              <a:rPr lang="es-MX" sz="1200" dirty="0"/>
              <a:t>de ver el % de utilidad. Comenzarlo a ver en $.</a:t>
            </a:r>
          </a:p>
          <a:p>
            <a:pPr marL="457200" indent="-457200">
              <a:buAutoNum type="arabicPeriod" startAt="2"/>
            </a:pPr>
            <a:endParaRPr lang="es-MX" sz="1200" dirty="0" smtClean="0"/>
          </a:p>
          <a:p>
            <a:pPr marL="457200" indent="-457200">
              <a:buAutoNum type="arabicPeriod" startAt="2"/>
            </a:pPr>
            <a:endParaRPr lang="es-MX" sz="1200" dirty="0"/>
          </a:p>
          <a:p>
            <a:pPr marL="457200" indent="-457200">
              <a:buAutoNum type="arabicPeriod" startAt="2"/>
            </a:pPr>
            <a:endParaRPr lang="es-MX" sz="1200" dirty="0" smtClean="0"/>
          </a:p>
          <a:p>
            <a:endParaRPr lang="es-MX" sz="1200" dirty="0" smtClean="0"/>
          </a:p>
          <a:p>
            <a:pPr marL="457200" indent="-457200">
              <a:buAutoNum type="arabicPeriod" startAt="2"/>
            </a:pPr>
            <a:endParaRPr lang="es-MX" sz="1200" dirty="0"/>
          </a:p>
          <a:p>
            <a:pPr marL="457200" indent="-457200">
              <a:buAutoNum type="arabicPeriod" startAt="2"/>
            </a:pPr>
            <a:endParaRPr lang="es-MX" sz="1200" dirty="0" smtClean="0"/>
          </a:p>
          <a:p>
            <a:endParaRPr lang="es-MX" sz="1400" dirty="0" smtClean="0"/>
          </a:p>
          <a:p>
            <a:pPr marL="914400" lvl="1" indent="-457200">
              <a:buFont typeface="+mj-lt"/>
              <a:buAutoNum type="alphaLcParenR" startAt="2"/>
            </a:pPr>
            <a:endParaRPr lang="es-MX" sz="1200" dirty="0" smtClean="0"/>
          </a:p>
          <a:p>
            <a:pPr marL="800100" lvl="1" indent="-342900">
              <a:buFont typeface="+mj-lt"/>
              <a:buAutoNum type="alphaLcParenR"/>
            </a:pPr>
            <a:endParaRPr lang="es-MX" sz="1400" dirty="0" smtClean="0"/>
          </a:p>
          <a:p>
            <a:pPr marL="800100" lvl="1" indent="-342900">
              <a:buFont typeface="+mj-lt"/>
              <a:buAutoNum type="alphaLcParenR"/>
            </a:pPr>
            <a:endParaRPr lang="es-MX" sz="1400" dirty="0"/>
          </a:p>
          <a:p>
            <a:endParaRPr lang="es-MX" sz="1400" dirty="0" smtClean="0"/>
          </a:p>
          <a:p>
            <a:pPr marL="342900" indent="-342900">
              <a:buAutoNum type="arabicPeriod"/>
            </a:pPr>
            <a:endParaRPr lang="es-MX" sz="1400" dirty="0" smtClean="0"/>
          </a:p>
        </p:txBody>
      </p:sp>
      <p:pic>
        <p:nvPicPr>
          <p:cNvPr id="3078" name="Picture 6" descr="http://www.livingwagenow.eu/uploads/images/LWN-infograph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623996"/>
            <a:ext cx="807976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traffikacademy.com/wp-content/uploads/2014/03/Icon-Kelas-Libur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999" y="5424196"/>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plycomplexmediaproductions.com/wp/wp-content/uploads/2013/11/PhotoIcon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1470" y="5424196"/>
            <a:ext cx="762458" cy="76245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cdn0.iconfinder.com/data/icons/wedding-circular-2/90/76-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7680" y="5424196"/>
            <a:ext cx="761859" cy="76185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dhhr.wv.gov/bph/PublishingImages/family_ico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859" y="5449841"/>
            <a:ext cx="736813" cy="73681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582999" y="6333729"/>
            <a:ext cx="663964" cy="246221"/>
          </a:xfrm>
          <a:prstGeom prst="rect">
            <a:avLst/>
          </a:prstGeom>
          <a:noFill/>
        </p:spPr>
        <p:txBody>
          <a:bodyPr wrap="none" rtlCol="0">
            <a:spAutoFit/>
          </a:bodyPr>
          <a:lstStyle/>
          <a:p>
            <a:r>
              <a:rPr lang="es-MX" sz="1000" b="1" i="1" dirty="0" err="1" smtClean="0">
                <a:solidFill>
                  <a:srgbClr val="00B0F0"/>
                </a:solidFill>
              </a:rPr>
              <a:t>Vacation</a:t>
            </a:r>
            <a:endParaRPr lang="es-MX" sz="1000" b="1" i="1" dirty="0">
              <a:solidFill>
                <a:srgbClr val="00B0F0"/>
              </a:solidFill>
            </a:endParaRPr>
          </a:p>
        </p:txBody>
      </p:sp>
      <p:sp>
        <p:nvSpPr>
          <p:cNvPr id="12" name="11 CuadroTexto"/>
          <p:cNvSpPr txBox="1"/>
          <p:nvPr/>
        </p:nvSpPr>
        <p:spPr>
          <a:xfrm>
            <a:off x="3241223" y="6351131"/>
            <a:ext cx="569387" cy="246221"/>
          </a:xfrm>
          <a:prstGeom prst="rect">
            <a:avLst/>
          </a:prstGeom>
          <a:noFill/>
        </p:spPr>
        <p:txBody>
          <a:bodyPr wrap="none" rtlCol="0">
            <a:spAutoFit/>
          </a:bodyPr>
          <a:lstStyle/>
          <a:p>
            <a:r>
              <a:rPr lang="es-MX" sz="1000" b="1" i="1" dirty="0" err="1" smtClean="0">
                <a:solidFill>
                  <a:srgbClr val="00B0F0"/>
                </a:solidFill>
              </a:rPr>
              <a:t>Hobbie</a:t>
            </a:r>
            <a:endParaRPr lang="es-MX" sz="1000" b="1" i="1" dirty="0">
              <a:solidFill>
                <a:srgbClr val="00B0F0"/>
              </a:solidFill>
            </a:endParaRPr>
          </a:p>
        </p:txBody>
      </p:sp>
      <p:sp>
        <p:nvSpPr>
          <p:cNvPr id="13" name="12 CuadroTexto"/>
          <p:cNvSpPr txBox="1"/>
          <p:nvPr/>
        </p:nvSpPr>
        <p:spPr>
          <a:xfrm>
            <a:off x="4860032" y="6337880"/>
            <a:ext cx="851515" cy="246221"/>
          </a:xfrm>
          <a:prstGeom prst="rect">
            <a:avLst/>
          </a:prstGeom>
          <a:noFill/>
        </p:spPr>
        <p:txBody>
          <a:bodyPr wrap="none" rtlCol="0">
            <a:spAutoFit/>
          </a:bodyPr>
          <a:lstStyle/>
          <a:p>
            <a:r>
              <a:rPr lang="es-MX" sz="1000" b="1" i="1" dirty="0" err="1" smtClean="0">
                <a:solidFill>
                  <a:srgbClr val="00B0F0"/>
                </a:solidFill>
              </a:rPr>
              <a:t>Amusement</a:t>
            </a:r>
            <a:endParaRPr lang="es-MX" sz="1000" b="1" i="1" dirty="0">
              <a:solidFill>
                <a:srgbClr val="00B0F0"/>
              </a:solidFill>
            </a:endParaRPr>
          </a:p>
        </p:txBody>
      </p:sp>
      <p:sp>
        <p:nvSpPr>
          <p:cNvPr id="14" name="13 CuadroTexto"/>
          <p:cNvSpPr txBox="1"/>
          <p:nvPr/>
        </p:nvSpPr>
        <p:spPr>
          <a:xfrm>
            <a:off x="6532003" y="6312824"/>
            <a:ext cx="848309" cy="246221"/>
          </a:xfrm>
          <a:prstGeom prst="rect">
            <a:avLst/>
          </a:prstGeom>
          <a:noFill/>
        </p:spPr>
        <p:txBody>
          <a:bodyPr wrap="none" rtlCol="0">
            <a:spAutoFit/>
          </a:bodyPr>
          <a:lstStyle/>
          <a:p>
            <a:r>
              <a:rPr lang="es-MX" sz="1000" b="1" i="1" dirty="0" err="1" smtClean="0">
                <a:solidFill>
                  <a:srgbClr val="00B0F0"/>
                </a:solidFill>
              </a:rPr>
              <a:t>Family</a:t>
            </a:r>
            <a:r>
              <a:rPr lang="es-MX" sz="1000" b="1" i="1" dirty="0" smtClean="0">
                <a:solidFill>
                  <a:srgbClr val="00B0F0"/>
                </a:solidFill>
              </a:rPr>
              <a:t> Time</a:t>
            </a:r>
            <a:endParaRPr lang="es-MX" sz="1000" b="1" i="1" dirty="0">
              <a:solidFill>
                <a:srgbClr val="00B0F0"/>
              </a:solidFill>
            </a:endParaRPr>
          </a:p>
        </p:txBody>
      </p:sp>
      <p:sp>
        <p:nvSpPr>
          <p:cNvPr id="16" name="15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CuadroTexto"/>
          <p:cNvSpPr txBox="1"/>
          <p:nvPr/>
        </p:nvSpPr>
        <p:spPr>
          <a:xfrm>
            <a:off x="358882" y="1700808"/>
            <a:ext cx="3095719" cy="369332"/>
          </a:xfrm>
          <a:prstGeom prst="rect">
            <a:avLst/>
          </a:prstGeom>
          <a:noFill/>
        </p:spPr>
        <p:txBody>
          <a:bodyPr wrap="none" rtlCol="0">
            <a:spAutoFit/>
          </a:bodyPr>
          <a:lstStyle/>
          <a:p>
            <a:r>
              <a:rPr lang="es-MX" dirty="0" smtClean="0">
                <a:solidFill>
                  <a:srgbClr val="FFC000"/>
                </a:solidFill>
              </a:rPr>
              <a:t>Que hacer como empresario</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41919803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p:txBody>
          <a:bodyPr/>
          <a:lstStyle/>
          <a:p>
            <a:r>
              <a:rPr lang="es-MX" dirty="0"/>
              <a:t>Y yo que tengo que ver en esto</a:t>
            </a:r>
            <a:r>
              <a:rPr lang="es-MX" dirty="0" smtClean="0"/>
              <a:t>?</a:t>
            </a:r>
            <a:endParaRPr lang="es-MX" dirty="0"/>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CuadroTexto"/>
          <p:cNvSpPr txBox="1"/>
          <p:nvPr/>
        </p:nvSpPr>
        <p:spPr>
          <a:xfrm>
            <a:off x="358882" y="1700808"/>
            <a:ext cx="2858475" cy="369332"/>
          </a:xfrm>
          <a:prstGeom prst="rect">
            <a:avLst/>
          </a:prstGeom>
          <a:noFill/>
        </p:spPr>
        <p:txBody>
          <a:bodyPr wrap="none" rtlCol="0">
            <a:spAutoFit/>
          </a:bodyPr>
          <a:lstStyle/>
          <a:p>
            <a:r>
              <a:rPr lang="es-MX" dirty="0" smtClean="0">
                <a:solidFill>
                  <a:srgbClr val="FFC000"/>
                </a:solidFill>
              </a:rPr>
              <a:t>Que hacer como empleado</a:t>
            </a:r>
            <a:endParaRPr lang="es-MX" dirty="0">
              <a:solidFill>
                <a:schemeClr val="accent2">
                  <a:lumMod val="60000"/>
                  <a:lumOff val="40000"/>
                </a:schemeClr>
              </a:solidFill>
            </a:endParaRPr>
          </a:p>
        </p:txBody>
      </p:sp>
      <p:pic>
        <p:nvPicPr>
          <p:cNvPr id="2050" name="Picture 2" descr="http://static.diariouno.com.ar/adjuntos/212/imagenes/008/053/00080531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1" t="-3192" r="-44768" b="-5904"/>
          <a:stretch/>
        </p:blipFill>
        <p:spPr bwMode="auto">
          <a:xfrm>
            <a:off x="36496" y="2160000"/>
            <a:ext cx="9000000" cy="4572000"/>
          </a:xfrm>
          <a:prstGeom prst="rect">
            <a:avLst/>
          </a:prstGeom>
          <a:solidFill>
            <a:schemeClr val="bg1"/>
          </a:solidFill>
        </p:spPr>
      </p:pic>
      <p:pic>
        <p:nvPicPr>
          <p:cNvPr id="2052" name="Picture 4" descr="http://1.bp.blogspot.com/-bAI4Mvji33Y/VZR4u9yk_1I/AAAAAAAAABI/TBqxMX3w1iU/s1600/Policia%2Bdurmiendo%2Ben%2Bhoras%2Bde%2Btrabaj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293699"/>
            <a:ext cx="3200940" cy="426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348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2.wp.com/raccoonknows.com/wp-content/uploads/2014/06/I-love-my-job-businessman-Raccoon-Knows.jpg?resize=400%2C224"/>
          <p:cNvPicPr>
            <a:picLocks noChangeAspect="1" noChangeArrowheads="1"/>
          </p:cNvPicPr>
          <p:nvPr/>
        </p:nvPicPr>
        <p:blipFill rotWithShape="1">
          <a:blip r:embed="rId3">
            <a:extLst>
              <a:ext uri="{28A0092B-C50C-407E-A947-70E740481C1C}">
                <a14:useLocalDpi xmlns:a14="http://schemas.microsoft.com/office/drawing/2010/main" val="0"/>
              </a:ext>
            </a:extLst>
          </a:blip>
          <a:srcRect l="-285405" t="-5012" r="-8684" b="-260980"/>
          <a:stretch/>
        </p:blipFill>
        <p:spPr bwMode="auto">
          <a:xfrm>
            <a:off x="72000" y="2124000"/>
            <a:ext cx="9000000" cy="4680000"/>
          </a:xfrm>
          <a:prstGeom prst="rect">
            <a:avLst/>
          </a:prstGeom>
          <a:solidFill>
            <a:schemeClr val="bg1"/>
          </a:solidFill>
        </p:spPr>
      </p:pic>
      <p:sp>
        <p:nvSpPr>
          <p:cNvPr id="2" name="1 CuadroTexto"/>
          <p:cNvSpPr txBox="1"/>
          <p:nvPr/>
        </p:nvSpPr>
        <p:spPr>
          <a:xfrm>
            <a:off x="-108519" y="2422043"/>
            <a:ext cx="6480720" cy="4247317"/>
          </a:xfrm>
          <a:prstGeom prst="rect">
            <a:avLst/>
          </a:prstGeom>
          <a:noFill/>
        </p:spPr>
        <p:txBody>
          <a:bodyPr wrap="square" rtlCol="0">
            <a:spAutoFit/>
          </a:bodyPr>
          <a:lstStyle/>
          <a:p>
            <a:pPr marL="800100" lvl="1" indent="-342900">
              <a:buFont typeface="+mj-lt"/>
              <a:buAutoNum type="arabicPeriod"/>
            </a:pPr>
            <a:r>
              <a:rPr lang="es-MX" dirty="0" smtClean="0"/>
              <a:t>Quiere a tu trabajo y a tu jefe. </a:t>
            </a:r>
            <a:r>
              <a:rPr lang="es-MX" sz="1400" dirty="0" smtClean="0"/>
              <a:t>Si de plano no puedes renuncia.</a:t>
            </a:r>
            <a:endParaRPr lang="es-MX" dirty="0" smtClean="0"/>
          </a:p>
          <a:p>
            <a:pPr marL="800100" lvl="1" indent="-342900">
              <a:buFont typeface="+mj-lt"/>
              <a:buAutoNum type="arabicPeriod"/>
            </a:pPr>
            <a:r>
              <a:rPr lang="es-MX" dirty="0" smtClean="0"/>
              <a:t>Propón oportunidades de negocio socialmente justas.</a:t>
            </a:r>
          </a:p>
          <a:p>
            <a:pPr marL="800100" lvl="1" indent="-342900">
              <a:buFont typeface="+mj-lt"/>
              <a:buAutoNum type="arabicPeriod"/>
            </a:pPr>
            <a:r>
              <a:rPr lang="es-MX" dirty="0" smtClean="0"/>
              <a:t>Trabaja intensamente en tus horarios de trabajo.</a:t>
            </a:r>
          </a:p>
          <a:p>
            <a:pPr marL="800100" lvl="1" indent="-342900">
              <a:buFont typeface="+mj-lt"/>
              <a:buAutoNum type="arabicPeriod"/>
            </a:pPr>
            <a:r>
              <a:rPr lang="es-MX" dirty="0" smtClean="0"/>
              <a:t>Haz </a:t>
            </a:r>
            <a:r>
              <a:rPr lang="es-MX" dirty="0"/>
              <a:t>crecer en todo momento a la compañía</a:t>
            </a:r>
            <a:r>
              <a:rPr lang="es-MX" dirty="0" smtClean="0"/>
              <a:t>.</a:t>
            </a:r>
          </a:p>
          <a:p>
            <a:pPr marL="800100" lvl="1" indent="-342900">
              <a:buFont typeface="+mj-lt"/>
              <a:buAutoNum type="arabicPeriod"/>
            </a:pPr>
            <a:r>
              <a:rPr lang="es-MX" dirty="0" smtClean="0"/>
              <a:t>Realiza métricas y da a conocer tus resultados y el resultado individual de tus subalternos.</a:t>
            </a:r>
          </a:p>
          <a:p>
            <a:pPr marL="800100" lvl="1" indent="-342900">
              <a:buFont typeface="+mj-lt"/>
              <a:buAutoNum type="arabicPeriod"/>
            </a:pPr>
            <a:r>
              <a:rPr lang="es-MX" dirty="0" smtClean="0"/>
              <a:t>Reconoce a </a:t>
            </a:r>
            <a:r>
              <a:rPr lang="es-MX" dirty="0"/>
              <a:t>los subalternos que hagan bien las cosas y considerarlos para ascenderlos</a:t>
            </a:r>
            <a:r>
              <a:rPr lang="es-MX" dirty="0" smtClean="0"/>
              <a:t>.</a:t>
            </a:r>
          </a:p>
          <a:p>
            <a:pPr marL="800100" lvl="1" indent="-342900">
              <a:buFont typeface="+mj-lt"/>
              <a:buAutoNum type="arabicPeriod"/>
            </a:pPr>
            <a:r>
              <a:rPr lang="es-MX" dirty="0" smtClean="0"/>
              <a:t>Promueve bonificaciones por productividad o logros.</a:t>
            </a:r>
          </a:p>
          <a:p>
            <a:pPr marL="800100" lvl="1" indent="-342900">
              <a:buFont typeface="+mj-lt"/>
              <a:buAutoNum type="arabicPeriod"/>
            </a:pPr>
            <a:r>
              <a:rPr lang="es-MX" dirty="0" smtClean="0"/>
              <a:t>Realiza intercambio de conocimiento entre departamentos.</a:t>
            </a:r>
          </a:p>
          <a:p>
            <a:pPr marL="800100" lvl="1" indent="-342900">
              <a:buFont typeface="+mj-lt"/>
              <a:buAutoNum type="arabicPeriod"/>
            </a:pPr>
            <a:r>
              <a:rPr lang="es-MX" dirty="0" smtClean="0"/>
              <a:t>Nunca malbarates tu trabajo.</a:t>
            </a:r>
          </a:p>
          <a:p>
            <a:pPr lvl="1"/>
            <a:endParaRPr lang="es-MX" dirty="0" smtClean="0"/>
          </a:p>
          <a:p>
            <a:pPr lvl="1"/>
            <a:endParaRPr lang="es-MX" dirty="0" smtClean="0"/>
          </a:p>
          <a:p>
            <a:pPr marL="342900" indent="-342900">
              <a:buAutoNum type="arabicPeriod"/>
            </a:pPr>
            <a:endParaRPr lang="es-MX" dirty="0" smtClean="0"/>
          </a:p>
        </p:txBody>
      </p:sp>
      <p:sp>
        <p:nvSpPr>
          <p:cNvPr id="5" name="2 Título"/>
          <p:cNvSpPr>
            <a:spLocks noGrp="1"/>
          </p:cNvSpPr>
          <p:nvPr>
            <p:ph type="title"/>
          </p:nvPr>
        </p:nvSpPr>
        <p:spPr/>
        <p:txBody>
          <a:bodyPr/>
          <a:lstStyle/>
          <a:p>
            <a:r>
              <a:rPr lang="es-MX" dirty="0"/>
              <a:t>Y yo que tengo que ver en esto</a:t>
            </a:r>
            <a:r>
              <a:rPr lang="es-MX" dirty="0" smtClean="0"/>
              <a:t>?</a:t>
            </a:r>
            <a:endParaRPr lang="es-MX" dirty="0"/>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CuadroTexto"/>
          <p:cNvSpPr txBox="1"/>
          <p:nvPr/>
        </p:nvSpPr>
        <p:spPr>
          <a:xfrm>
            <a:off x="358882" y="1700808"/>
            <a:ext cx="2858475" cy="369332"/>
          </a:xfrm>
          <a:prstGeom prst="rect">
            <a:avLst/>
          </a:prstGeom>
          <a:noFill/>
        </p:spPr>
        <p:txBody>
          <a:bodyPr wrap="none" rtlCol="0">
            <a:spAutoFit/>
          </a:bodyPr>
          <a:lstStyle/>
          <a:p>
            <a:r>
              <a:rPr lang="es-MX" dirty="0" smtClean="0">
                <a:solidFill>
                  <a:srgbClr val="FFC000"/>
                </a:solidFill>
              </a:rPr>
              <a:t>Que hacer como empleado</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22156876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volveremosmendoza.files.wordpress.com/2016/05/13102628_10207668214755863_3006946618920066565_n.jpg?w=491&amp;h=527"/>
          <p:cNvPicPr>
            <a:picLocks noChangeAspect="1" noChangeArrowheads="1"/>
          </p:cNvPicPr>
          <p:nvPr/>
        </p:nvPicPr>
        <p:blipFill rotWithShape="1">
          <a:blip r:embed="rId3">
            <a:extLst>
              <a:ext uri="{28A0092B-C50C-407E-A947-70E740481C1C}">
                <a14:useLocalDpi xmlns:a14="http://schemas.microsoft.com/office/drawing/2010/main" val="0"/>
              </a:ext>
            </a:extLst>
          </a:blip>
          <a:srcRect l="-122975" t="-18500" r="-13510" b="-7721"/>
          <a:stretch/>
        </p:blipFill>
        <p:spPr bwMode="auto">
          <a:xfrm>
            <a:off x="108000" y="1620000"/>
            <a:ext cx="9000000" cy="5148000"/>
          </a:xfrm>
          <a:prstGeom prst="rect">
            <a:avLst/>
          </a:prstGeom>
          <a:solidFill>
            <a:schemeClr val="bg1"/>
          </a:solidFill>
          <a:effectLst/>
          <a:extLst/>
        </p:spPr>
      </p:pic>
      <p:sp>
        <p:nvSpPr>
          <p:cNvPr id="2" name="1 CuadroTexto"/>
          <p:cNvSpPr txBox="1"/>
          <p:nvPr/>
        </p:nvSpPr>
        <p:spPr>
          <a:xfrm>
            <a:off x="899592" y="1642770"/>
            <a:ext cx="3240360" cy="4801314"/>
          </a:xfrm>
          <a:prstGeom prst="rect">
            <a:avLst/>
          </a:prstGeom>
          <a:noFill/>
        </p:spPr>
        <p:txBody>
          <a:bodyPr wrap="square" rtlCol="0">
            <a:spAutoFit/>
          </a:bodyPr>
          <a:lstStyle/>
          <a:p>
            <a:endParaRPr lang="es-MX" dirty="0" smtClean="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pPr algn="ctr"/>
            <a:endParaRPr lang="es-MX" dirty="0" smtClean="0"/>
          </a:p>
          <a:p>
            <a:pPr algn="ctr"/>
            <a:endParaRPr lang="es-MX" dirty="0"/>
          </a:p>
          <a:p>
            <a:pPr algn="ctr"/>
            <a:endParaRPr lang="es-MX" dirty="0" smtClean="0"/>
          </a:p>
          <a:p>
            <a:pPr algn="ctr"/>
            <a:r>
              <a:rPr lang="es-MX" dirty="0" smtClean="0"/>
              <a:t>MUCHAS GRACIAS POR ESCUCHARME.</a:t>
            </a:r>
          </a:p>
          <a:p>
            <a:pPr algn="ctr"/>
            <a:r>
              <a:rPr lang="es-MX" dirty="0" smtClean="0"/>
              <a:t>Jesús Oranday Salinas</a:t>
            </a:r>
          </a:p>
          <a:p>
            <a:pPr algn="ctr"/>
            <a:r>
              <a:rPr lang="es-MX" dirty="0" smtClean="0">
                <a:hlinkClick r:id="rId4"/>
              </a:rPr>
              <a:t>jesusoranday@hotmail.com</a:t>
            </a:r>
            <a:endParaRPr lang="es-MX" dirty="0" smtClean="0"/>
          </a:p>
          <a:p>
            <a:endParaRPr lang="es-MX" dirty="0"/>
          </a:p>
        </p:txBody>
      </p:sp>
      <p:sp>
        <p:nvSpPr>
          <p:cNvPr id="5" name="2 Título"/>
          <p:cNvSpPr>
            <a:spLocks noGrp="1"/>
          </p:cNvSpPr>
          <p:nvPr>
            <p:ph type="title"/>
          </p:nvPr>
        </p:nvSpPr>
        <p:spPr/>
        <p:txBody>
          <a:bodyPr/>
          <a:lstStyle/>
          <a:p>
            <a:r>
              <a:rPr lang="es-MX" dirty="0" smtClean="0"/>
              <a:t>Para concluir!!!</a:t>
            </a:r>
            <a:endParaRPr lang="es-MX" dirty="0"/>
          </a:p>
        </p:txBody>
      </p:sp>
      <p:sp>
        <p:nvSpPr>
          <p:cNvPr id="4" name="3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CuadroTexto"/>
          <p:cNvSpPr txBox="1"/>
          <p:nvPr/>
        </p:nvSpPr>
        <p:spPr>
          <a:xfrm>
            <a:off x="358882" y="1700808"/>
            <a:ext cx="5575694" cy="369332"/>
          </a:xfrm>
          <a:prstGeom prst="rect">
            <a:avLst/>
          </a:prstGeom>
          <a:noFill/>
        </p:spPr>
        <p:txBody>
          <a:bodyPr wrap="none" rtlCol="0">
            <a:spAutoFit/>
          </a:bodyPr>
          <a:lstStyle/>
          <a:p>
            <a:r>
              <a:rPr lang="es-MX" dirty="0" smtClean="0">
                <a:solidFill>
                  <a:srgbClr val="FFC000"/>
                </a:solidFill>
              </a:rPr>
              <a:t>Analicemos el fragmento que escribió Obama a </a:t>
            </a:r>
            <a:r>
              <a:rPr lang="es-MX" dirty="0" err="1" smtClean="0">
                <a:solidFill>
                  <a:srgbClr val="FFC000"/>
                </a:solidFill>
              </a:rPr>
              <a:t>Trump</a:t>
            </a:r>
            <a:endParaRPr lang="es-MX" dirty="0">
              <a:solidFill>
                <a:schemeClr val="accent2">
                  <a:lumMod val="60000"/>
                  <a:lumOff val="40000"/>
                </a:schemeClr>
              </a:solidFill>
            </a:endParaRPr>
          </a:p>
        </p:txBody>
      </p:sp>
      <p:sp>
        <p:nvSpPr>
          <p:cNvPr id="8" name="7 Rectángulo"/>
          <p:cNvSpPr/>
          <p:nvPr/>
        </p:nvSpPr>
        <p:spPr>
          <a:xfrm>
            <a:off x="609213" y="2276872"/>
            <a:ext cx="3821117" cy="1569660"/>
          </a:xfrm>
          <a:prstGeom prst="rect">
            <a:avLst/>
          </a:prstGeom>
        </p:spPr>
        <p:txBody>
          <a:bodyPr wrap="square">
            <a:spAutoFit/>
          </a:bodyPr>
          <a:lstStyle/>
          <a:p>
            <a:pPr algn="ctr"/>
            <a:r>
              <a:rPr lang="en-US" sz="1600" dirty="0"/>
              <a:t>“First, we’ve both been blessed, in different ways, with great good fortune. Not everyone is so lucky. It’s up to us to do everything we can (to) build more ladders of success for every child and family that’s willing to work hard”</a:t>
            </a:r>
          </a:p>
        </p:txBody>
      </p:sp>
    </p:spTree>
    <p:extLst>
      <p:ext uri="{BB962C8B-B14F-4D97-AF65-F5344CB8AC3E}">
        <p14:creationId xmlns:p14="http://schemas.microsoft.com/office/powerpoint/2010/main" val="1704531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a:t>Influencia padres – hijos</a:t>
            </a:r>
            <a:br>
              <a:rPr lang="es-MX" dirty="0"/>
            </a:br>
            <a:r>
              <a:rPr lang="es-MX" dirty="0" smtClean="0"/>
              <a:t>Laboral</a:t>
            </a:r>
            <a:endParaRPr lang="es-MX" dirty="0"/>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00" t="35113" r="37401" b="22515"/>
          <a:stretch/>
        </p:blipFill>
        <p:spPr bwMode="auto">
          <a:xfrm>
            <a:off x="108000" y="2520000"/>
            <a:ext cx="8964000" cy="3996000"/>
          </a:xfrm>
          <a:prstGeom prst="rect">
            <a:avLst/>
          </a:prstGeom>
          <a:solidFill>
            <a:schemeClr val="bg1"/>
          </a:solidFill>
          <a:ln>
            <a:noFill/>
          </a:ln>
          <a:effectLst/>
          <a:extLst/>
        </p:spPr>
      </p:pic>
      <p:sp>
        <p:nvSpPr>
          <p:cNvPr id="7" name="6 CuadroTexto"/>
          <p:cNvSpPr txBox="1"/>
          <p:nvPr/>
        </p:nvSpPr>
        <p:spPr>
          <a:xfrm>
            <a:off x="179512" y="1700808"/>
            <a:ext cx="6774547" cy="369332"/>
          </a:xfrm>
          <a:prstGeom prst="rect">
            <a:avLst/>
          </a:prstGeom>
          <a:noFill/>
        </p:spPr>
        <p:txBody>
          <a:bodyPr wrap="none" rtlCol="0">
            <a:spAutoFit/>
          </a:bodyPr>
          <a:lstStyle/>
          <a:p>
            <a:r>
              <a:rPr lang="es-MX" dirty="0" smtClean="0">
                <a:solidFill>
                  <a:schemeClr val="accent2">
                    <a:lumMod val="60000"/>
                    <a:lumOff val="40000"/>
                  </a:schemeClr>
                </a:solidFill>
              </a:rPr>
              <a:t>Ocupación de los que tenían padre en actividad agrícola en México</a:t>
            </a:r>
            <a:endParaRPr lang="es-MX" dirty="0">
              <a:solidFill>
                <a:schemeClr val="accent2">
                  <a:lumMod val="60000"/>
                  <a:lumOff val="40000"/>
                </a:schemeClr>
              </a:solidFill>
            </a:endParaRPr>
          </a:p>
        </p:txBody>
      </p:sp>
      <p:sp>
        <p:nvSpPr>
          <p:cNvPr id="8" name="7 Rectángulo"/>
          <p:cNvSpPr/>
          <p:nvPr/>
        </p:nvSpPr>
        <p:spPr>
          <a:xfrm>
            <a:off x="72000" y="2132856"/>
            <a:ext cx="896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Rectángulo"/>
          <p:cNvSpPr/>
          <p:nvPr/>
        </p:nvSpPr>
        <p:spPr>
          <a:xfrm>
            <a:off x="72496" y="6485274"/>
            <a:ext cx="8964000" cy="2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9 CuadroTexto"/>
          <p:cNvSpPr txBox="1"/>
          <p:nvPr/>
        </p:nvSpPr>
        <p:spPr>
          <a:xfrm>
            <a:off x="92463" y="6629290"/>
            <a:ext cx="2494594" cy="400110"/>
          </a:xfrm>
          <a:prstGeom prst="rect">
            <a:avLst/>
          </a:prstGeom>
          <a:noFill/>
        </p:spPr>
        <p:txBody>
          <a:bodyPr wrap="none" rtlCol="0">
            <a:spAutoFit/>
          </a:bodyPr>
          <a:lstStyle/>
          <a:p>
            <a:r>
              <a:rPr lang="es-MX" sz="1000" i="1" dirty="0"/>
              <a:t>Fuente. </a:t>
            </a:r>
            <a:r>
              <a:rPr lang="es-MX" sz="1000" i="1" dirty="0" smtClean="0"/>
              <a:t>CEEY con datos de la EMOVI-2011</a:t>
            </a:r>
            <a:endParaRPr lang="es-MX" sz="1000" i="1" dirty="0"/>
          </a:p>
          <a:p>
            <a:endParaRPr lang="es-MX" sz="1000" dirty="0"/>
          </a:p>
        </p:txBody>
      </p:sp>
      <p:sp>
        <p:nvSpPr>
          <p:cNvPr id="2" name="1 Rectángulo"/>
          <p:cNvSpPr/>
          <p:nvPr/>
        </p:nvSpPr>
        <p:spPr>
          <a:xfrm>
            <a:off x="72000" y="2520000"/>
            <a:ext cx="755584" cy="410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159803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a:t>Influencia padres – hijos</a:t>
            </a:r>
            <a:br>
              <a:rPr lang="es-MX" dirty="0"/>
            </a:br>
            <a:r>
              <a:rPr lang="es-MX" dirty="0" smtClean="0"/>
              <a:t>Laboral</a:t>
            </a:r>
            <a:endParaRPr lang="es-MX" dirty="0"/>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45" t="40825" r="39214" b="24030"/>
          <a:stretch/>
        </p:blipFill>
        <p:spPr bwMode="auto">
          <a:xfrm>
            <a:off x="108000" y="2276872"/>
            <a:ext cx="8964000" cy="3805722"/>
          </a:xfrm>
          <a:prstGeom prst="rect">
            <a:avLst/>
          </a:prstGeom>
          <a:solidFill>
            <a:schemeClr val="bg1"/>
          </a:solidFill>
          <a:ln>
            <a:noFill/>
          </a:ln>
          <a:effectLst/>
          <a:extLst/>
        </p:spPr>
      </p:pic>
      <p:sp>
        <p:nvSpPr>
          <p:cNvPr id="7" name="6 Rectángulo"/>
          <p:cNvSpPr/>
          <p:nvPr/>
        </p:nvSpPr>
        <p:spPr>
          <a:xfrm>
            <a:off x="72000" y="2132856"/>
            <a:ext cx="896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Rectángulo"/>
          <p:cNvSpPr/>
          <p:nvPr/>
        </p:nvSpPr>
        <p:spPr>
          <a:xfrm>
            <a:off x="72496" y="6021288"/>
            <a:ext cx="896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Rectángulo"/>
          <p:cNvSpPr/>
          <p:nvPr/>
        </p:nvSpPr>
        <p:spPr>
          <a:xfrm>
            <a:off x="72000" y="2258948"/>
            <a:ext cx="755584" cy="410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9 CuadroTexto"/>
          <p:cNvSpPr txBox="1"/>
          <p:nvPr/>
        </p:nvSpPr>
        <p:spPr>
          <a:xfrm>
            <a:off x="92463" y="6629290"/>
            <a:ext cx="2494594" cy="400110"/>
          </a:xfrm>
          <a:prstGeom prst="rect">
            <a:avLst/>
          </a:prstGeom>
          <a:noFill/>
        </p:spPr>
        <p:txBody>
          <a:bodyPr wrap="none" rtlCol="0">
            <a:spAutoFit/>
          </a:bodyPr>
          <a:lstStyle/>
          <a:p>
            <a:r>
              <a:rPr lang="es-MX" sz="1000" i="1" dirty="0"/>
              <a:t>Fuente. </a:t>
            </a:r>
            <a:r>
              <a:rPr lang="es-MX" sz="1000" i="1" dirty="0" smtClean="0"/>
              <a:t>CEEY con datos de la EMOVI-2011</a:t>
            </a:r>
            <a:endParaRPr lang="es-MX" sz="1000" i="1" dirty="0"/>
          </a:p>
          <a:p>
            <a:endParaRPr lang="es-MX" sz="1000" dirty="0"/>
          </a:p>
        </p:txBody>
      </p:sp>
      <p:sp>
        <p:nvSpPr>
          <p:cNvPr id="11" name="10 CuadroTexto"/>
          <p:cNvSpPr txBox="1"/>
          <p:nvPr/>
        </p:nvSpPr>
        <p:spPr>
          <a:xfrm>
            <a:off x="179512" y="1700808"/>
            <a:ext cx="8632684" cy="369332"/>
          </a:xfrm>
          <a:prstGeom prst="rect">
            <a:avLst/>
          </a:prstGeom>
          <a:noFill/>
        </p:spPr>
        <p:txBody>
          <a:bodyPr wrap="none" rtlCol="0">
            <a:spAutoFit/>
          </a:bodyPr>
          <a:lstStyle/>
          <a:p>
            <a:r>
              <a:rPr lang="es-MX" dirty="0" smtClean="0">
                <a:solidFill>
                  <a:srgbClr val="FFC000"/>
                </a:solidFill>
              </a:rPr>
              <a:t>Laboral</a:t>
            </a:r>
            <a:r>
              <a:rPr lang="es-MX" dirty="0" smtClean="0">
                <a:solidFill>
                  <a:schemeClr val="accent2">
                    <a:lumMod val="60000"/>
                    <a:lumOff val="40000"/>
                  </a:schemeClr>
                </a:solidFill>
              </a:rPr>
              <a:t>  -  Ocupación de los que tenían padre en actividad no manual alta calificación</a:t>
            </a:r>
            <a:endParaRPr lang="es-MX" dirty="0">
              <a:solidFill>
                <a:schemeClr val="accent2">
                  <a:lumMod val="60000"/>
                  <a:lumOff val="40000"/>
                </a:schemeClr>
              </a:solidFill>
            </a:endParaRPr>
          </a:p>
        </p:txBody>
      </p:sp>
    </p:spTree>
    <p:extLst>
      <p:ext uri="{BB962C8B-B14F-4D97-AF65-F5344CB8AC3E}">
        <p14:creationId xmlns:p14="http://schemas.microsoft.com/office/powerpoint/2010/main" val="394928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65716" y="332656"/>
            <a:ext cx="8870780" cy="1054394"/>
          </a:xfrm>
        </p:spPr>
        <p:txBody>
          <a:bodyPr>
            <a:normAutofit fontScale="90000"/>
          </a:bodyPr>
          <a:lstStyle/>
          <a:p>
            <a:r>
              <a:rPr lang="es-MX" dirty="0"/>
              <a:t>Influencia padres – hijos</a:t>
            </a:r>
            <a:br>
              <a:rPr lang="es-MX" dirty="0"/>
            </a:br>
            <a:r>
              <a:rPr lang="es-MX" dirty="0" smtClean="0"/>
              <a:t>resumen</a:t>
            </a:r>
            <a:endParaRPr lang="es-MX" dirty="0"/>
          </a:p>
        </p:txBody>
      </p:sp>
      <p:sp>
        <p:nvSpPr>
          <p:cNvPr id="5" name="4 Rectángulo"/>
          <p:cNvSpPr/>
          <p:nvPr/>
        </p:nvSpPr>
        <p:spPr>
          <a:xfrm>
            <a:off x="218820" y="1700808"/>
            <a:ext cx="8745668" cy="369332"/>
          </a:xfrm>
          <a:prstGeom prst="rect">
            <a:avLst/>
          </a:prstGeom>
          <a:solidFill>
            <a:schemeClr val="accent1">
              <a:lumMod val="75000"/>
              <a:alpha val="64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72000" y="2132856"/>
            <a:ext cx="896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10 CuadroTexto"/>
          <p:cNvSpPr txBox="1"/>
          <p:nvPr/>
        </p:nvSpPr>
        <p:spPr>
          <a:xfrm>
            <a:off x="179512" y="1700808"/>
            <a:ext cx="7624267" cy="369332"/>
          </a:xfrm>
          <a:prstGeom prst="rect">
            <a:avLst/>
          </a:prstGeom>
          <a:noFill/>
        </p:spPr>
        <p:txBody>
          <a:bodyPr wrap="none" rtlCol="0">
            <a:spAutoFit/>
          </a:bodyPr>
          <a:lstStyle/>
          <a:p>
            <a:r>
              <a:rPr lang="es-MX" dirty="0" smtClean="0">
                <a:solidFill>
                  <a:srgbClr val="FFC000"/>
                </a:solidFill>
              </a:rPr>
              <a:t>Habilidades y personalidad</a:t>
            </a:r>
            <a:r>
              <a:rPr lang="es-MX" dirty="0" smtClean="0">
                <a:solidFill>
                  <a:schemeClr val="accent2">
                    <a:lumMod val="60000"/>
                    <a:lumOff val="40000"/>
                  </a:schemeClr>
                </a:solidFill>
              </a:rPr>
              <a:t> -  Influencia del nivel socioeconómico en adultos</a:t>
            </a:r>
            <a:endParaRPr lang="es-MX" dirty="0">
              <a:solidFill>
                <a:schemeClr val="accent2">
                  <a:lumMod val="60000"/>
                  <a:lumOff val="40000"/>
                </a:schemeClr>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929" r="-28555"/>
          <a:stretch/>
        </p:blipFill>
        <p:spPr bwMode="auto">
          <a:xfrm>
            <a:off x="108000" y="2276871"/>
            <a:ext cx="8928000" cy="4119055"/>
          </a:xfrm>
          <a:prstGeom prst="rect">
            <a:avLst/>
          </a:prstGeom>
          <a:solidFill>
            <a:schemeClr val="bg1"/>
          </a:solidFill>
          <a:ln>
            <a:noFill/>
          </a:ln>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0" y="6346651"/>
            <a:ext cx="62865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6372696" y="6294721"/>
            <a:ext cx="2735808" cy="446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9313027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adrícula">
  <a:themeElements>
    <a:clrScheme name="Cuadrícul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Cuadrícul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Cuadrícul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6524</TotalTime>
  <Words>2612</Words>
  <Application>Microsoft Office PowerPoint</Application>
  <PresentationFormat>Presentación en pantalla (4:3)</PresentationFormat>
  <Paragraphs>471</Paragraphs>
  <Slides>65</Slides>
  <Notes>39</Notes>
  <HiddenSlides>0</HiddenSlides>
  <MMClips>4</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Cuadrícula</vt:lpstr>
      <vt:lpstr>desigualdad económica en la meritocracia.</vt:lpstr>
      <vt:lpstr>Por que existen los pobres?</vt:lpstr>
      <vt:lpstr>Influencia padres – hijos alimentación</vt:lpstr>
      <vt:lpstr>Influencia padres – hijos alimentación</vt:lpstr>
      <vt:lpstr>Influencia padres – hijos alimentación</vt:lpstr>
      <vt:lpstr>Influencia padres – hijos Educación</vt:lpstr>
      <vt:lpstr>Influencia padres – hijos Laboral</vt:lpstr>
      <vt:lpstr>Influencia padres – hijos Laboral</vt:lpstr>
      <vt:lpstr>Influencia padres – hijos resumen</vt:lpstr>
      <vt:lpstr>Presentación de PowerPoint</vt:lpstr>
      <vt:lpstr>Presentación de PowerPoint</vt:lpstr>
      <vt:lpstr>productividad en México vs OCDE</vt:lpstr>
      <vt:lpstr>productividad en México VS OCDE</vt:lpstr>
      <vt:lpstr>productividad en México vs OCDE</vt:lpstr>
      <vt:lpstr>productividad en México vs ocde</vt:lpstr>
      <vt:lpstr>Datos duros de la productividad en México</vt:lpstr>
      <vt:lpstr>productividad en México</vt:lpstr>
      <vt:lpstr>productividad en México</vt:lpstr>
      <vt:lpstr>productividad en México</vt:lpstr>
      <vt:lpstr>productividad en México</vt:lpstr>
      <vt:lpstr>Principal factor por el que ganó trump</vt:lpstr>
      <vt:lpstr>la economía mundial</vt:lpstr>
      <vt:lpstr>La Desigualdad Mundial</vt:lpstr>
      <vt:lpstr>La Desigualdad Mundial</vt:lpstr>
      <vt:lpstr>la economía en el mundo</vt:lpstr>
      <vt:lpstr>la economía en el mundo</vt:lpstr>
      <vt:lpstr>economía mundial</vt:lpstr>
      <vt:lpstr>economía de mexico</vt:lpstr>
      <vt:lpstr>economía de Mexico</vt:lpstr>
      <vt:lpstr>Factores a estudiar en mexico</vt:lpstr>
      <vt:lpstr>economía en el mundo</vt:lpstr>
      <vt:lpstr>Micro-economía en mexico</vt:lpstr>
      <vt:lpstr>Micro-economía en mexico</vt:lpstr>
      <vt:lpstr>Micro-economía en mexico</vt:lpstr>
      <vt:lpstr>Los desafíos del futuro</vt:lpstr>
      <vt:lpstr>Los desafíos del futuro</vt:lpstr>
      <vt:lpstr>Los desafíos del futuro</vt:lpstr>
      <vt:lpstr>EL reto del pais</vt:lpstr>
      <vt:lpstr>El futuro….(2-10 años)</vt:lpstr>
      <vt:lpstr>El futuro….(2-10 años)</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Y yo que tengo que ver en esto?</vt:lpstr>
      <vt:lpstr>COMO Empresario…</vt:lpstr>
      <vt:lpstr>COMO Empresario…</vt:lpstr>
      <vt:lpstr>COMO Empresario…</vt:lpstr>
      <vt:lpstr>COMO Empresario…</vt:lpstr>
      <vt:lpstr>COMO Empresario…</vt:lpstr>
      <vt:lpstr>COMO Empresario…</vt:lpstr>
      <vt:lpstr>COMO Empresario…</vt:lpstr>
      <vt:lpstr>COMO Empresario…</vt:lpstr>
      <vt:lpstr>Y yo que tengo que ver en esto?</vt:lpstr>
      <vt:lpstr>COMO Empresario…</vt:lpstr>
      <vt:lpstr>Y yo que tengo que ver en esto?</vt:lpstr>
      <vt:lpstr>Y yo que tengo que ver en esto?</vt:lpstr>
      <vt:lpstr>Para concluir!!!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 combatir la desigualdad en una sociedad meritocrata</dc:title>
  <dc:creator>Jesus Oranday Salinas</dc:creator>
  <cp:lastModifiedBy>Jesus Oranday Salinas</cp:lastModifiedBy>
  <cp:revision>227</cp:revision>
  <dcterms:created xsi:type="dcterms:W3CDTF">2016-09-21T19:53:30Z</dcterms:created>
  <dcterms:modified xsi:type="dcterms:W3CDTF">2017-10-12T22:59:58Z</dcterms:modified>
</cp:coreProperties>
</file>